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4" r:id="rId2"/>
    <p:sldId id="272" r:id="rId3"/>
    <p:sldId id="257" r:id="rId4"/>
    <p:sldId id="265" r:id="rId5"/>
    <p:sldId id="266" r:id="rId6"/>
    <p:sldId id="259" r:id="rId7"/>
    <p:sldId id="267" r:id="rId8"/>
    <p:sldId id="268" r:id="rId9"/>
    <p:sldId id="269" r:id="rId10"/>
    <p:sldId id="270" r:id="rId11"/>
    <p:sldId id="260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07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5D267-EA76-42AB-B60C-07ADF1DCE7B2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BC198-DF3B-4CDC-9480-C111390AD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197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Menti</a:t>
            </a:r>
            <a:r>
              <a:rPr lang="en-GB" dirty="0" smtClean="0"/>
              <a:t> slide: “Is this something you recognise?”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BC198-DF3B-4CDC-9480-C111390AD80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468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Fill in definition in booklet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BC198-DF3B-4CDC-9480-C111390AD80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579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Fill in booklet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BC198-DF3B-4CDC-9480-C111390AD80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438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Menti</a:t>
            </a:r>
            <a:r>
              <a:rPr lang="en-GB" dirty="0" smtClean="0"/>
              <a:t> presentation – free</a:t>
            </a:r>
            <a:r>
              <a:rPr lang="en-GB" baseline="0" dirty="0" smtClean="0"/>
              <a:t> text: what is she thinking?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BC198-DF3B-4CDC-9480-C111390AD80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668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86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655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211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931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32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64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173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5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591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2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12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3D64F-82A7-472E-86D4-AEDF492A5BD4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28FE8-4442-4AA3-AC7A-C18EA91CFC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81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9E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3127" y="73892"/>
            <a:ext cx="12016509" cy="6696364"/>
          </a:xfrm>
          <a:prstGeom prst="rect">
            <a:avLst/>
          </a:prstGeom>
          <a:noFill/>
          <a:ln w="3810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6542" y="3103672"/>
            <a:ext cx="2585457" cy="377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2887" y="310838"/>
            <a:ext cx="585702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Mind The Signs – OUR AGREEMENT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887" y="1083196"/>
            <a:ext cx="116606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1" dirty="0">
                <a:ea typeface="Batang" panose="02030600000101010101" pitchFamily="18" charset="-127"/>
                <a:cs typeface="Arial" panose="020B0604020202020204" pitchFamily="34" charset="0"/>
              </a:rPr>
              <a:t>No </a:t>
            </a:r>
            <a:r>
              <a:rPr lang="en-GB" sz="2000" b="1" dirty="0" smtClean="0">
                <a:ea typeface="Batang" panose="02030600000101010101" pitchFamily="18" charset="-127"/>
                <a:cs typeface="Arial" panose="020B0604020202020204" pitchFamily="34" charset="0"/>
              </a:rPr>
              <a:t>Judgement</a:t>
            </a:r>
            <a:r>
              <a:rPr lang="en-GB" sz="2000" dirty="0" smtClean="0"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GB" sz="2000" dirty="0">
                <a:ea typeface="Batang" panose="02030600000101010101" pitchFamily="18" charset="-127"/>
                <a:cs typeface="Arial" panose="020B0604020202020204" pitchFamily="34" charset="0"/>
              </a:rPr>
              <a:t>No such thing as a stupid question. Listen to the views of others with an open mind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2887" y="1604513"/>
            <a:ext cx="1108093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ea typeface="Batang" panose="02030600000101010101" pitchFamily="18" charset="-127"/>
              </a:rPr>
              <a:t>Respect </a:t>
            </a:r>
            <a:r>
              <a:rPr lang="en-GB" sz="2000" dirty="0">
                <a:ea typeface="Batang" panose="02030600000101010101" pitchFamily="18" charset="-127"/>
              </a:rPr>
              <a:t>Each person here is of equal value, each voice of equal weight. No unkind words or oppressive language.</a:t>
            </a:r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72887" y="2433676"/>
            <a:ext cx="11467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1" dirty="0" smtClean="0">
                <a:ea typeface="Batang" panose="02030600000101010101" pitchFamily="18" charset="-127"/>
              </a:rPr>
              <a:t>Confidentiality </a:t>
            </a:r>
            <a:r>
              <a:rPr lang="en-GB" sz="2000" dirty="0">
                <a:ea typeface="Batang" panose="02030600000101010101" pitchFamily="18" charset="-127"/>
              </a:rPr>
              <a:t>We won’t pass on things you’ve shared, unless you or someone else could be at risk.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4094" y="2951182"/>
            <a:ext cx="981205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ea typeface="Batang" panose="02030600000101010101" pitchFamily="18" charset="-127"/>
              </a:rPr>
              <a:t>Right to </a:t>
            </a:r>
            <a:r>
              <a:rPr lang="en-GB" sz="2000" b="1" dirty="0" smtClean="0">
                <a:ea typeface="Batang" panose="02030600000101010101" pitchFamily="18" charset="-127"/>
              </a:rPr>
              <a:t>pass </a:t>
            </a:r>
            <a:r>
              <a:rPr lang="en-GB" sz="2000" dirty="0">
                <a:ea typeface="Batang" panose="02030600000101010101" pitchFamily="18" charset="-127"/>
              </a:rPr>
              <a:t>You are under no pressure to share personal information about yourself. Say as much or as little as you want about your </a:t>
            </a:r>
            <a:r>
              <a:rPr lang="en-GB" sz="2000" dirty="0" smtClean="0">
                <a:ea typeface="Batang" panose="02030600000101010101" pitchFamily="18" charset="-127"/>
              </a:rPr>
              <a:t>own </a:t>
            </a:r>
            <a:r>
              <a:rPr lang="en-GB" sz="2000" dirty="0">
                <a:ea typeface="Batang" panose="02030600000101010101" pitchFamily="18" charset="-127"/>
              </a:rPr>
              <a:t>experiences.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4094" y="3784156"/>
            <a:ext cx="9122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1" dirty="0" smtClean="0">
                <a:ea typeface="Batang" panose="02030600000101010101" pitchFamily="18" charset="-127"/>
              </a:rPr>
              <a:t>Anonymity </a:t>
            </a:r>
            <a:r>
              <a:rPr lang="en-GB" sz="2000" dirty="0">
                <a:ea typeface="Batang" panose="02030600000101010101" pitchFamily="18" charset="-127"/>
              </a:rPr>
              <a:t>If you wish to say something to </a:t>
            </a:r>
            <a:r>
              <a:rPr lang="en-GB" sz="2000" dirty="0" smtClean="0">
                <a:ea typeface="Batang" panose="02030600000101010101" pitchFamily="18" charset="-127"/>
              </a:rPr>
              <a:t>me </a:t>
            </a:r>
            <a:r>
              <a:rPr lang="en-GB" sz="2000" dirty="0">
                <a:ea typeface="Batang" panose="02030600000101010101" pitchFamily="18" charset="-127"/>
              </a:rPr>
              <a:t>without the rest of the group listening, send me a message. We will make time after.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4094" y="4636129"/>
            <a:ext cx="92359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1" dirty="0">
                <a:ea typeface="Batang" panose="02030600000101010101" pitchFamily="18" charset="-127"/>
              </a:rPr>
              <a:t>Right to a </a:t>
            </a:r>
            <a:r>
              <a:rPr lang="en-GB" sz="2000" b="1" dirty="0" smtClean="0">
                <a:ea typeface="Batang" panose="02030600000101010101" pitchFamily="18" charset="-127"/>
              </a:rPr>
              <a:t>break </a:t>
            </a:r>
            <a:r>
              <a:rPr lang="en-GB" sz="2000" dirty="0">
                <a:ea typeface="Batang" panose="02030600000101010101" pitchFamily="18" charset="-127"/>
              </a:rPr>
              <a:t>If you are struggling with the content, you can go to a breakout room, or take a few minutes off camera. Try to tell me first.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4094" y="5488102"/>
            <a:ext cx="92359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1" dirty="0" smtClean="0">
                <a:ea typeface="Batang" panose="02030600000101010101" pitchFamily="18" charset="-127"/>
              </a:rPr>
              <a:t>Technical </a:t>
            </a:r>
            <a:r>
              <a:rPr lang="en-GB" sz="2000" dirty="0">
                <a:ea typeface="Batang" panose="02030600000101010101" pitchFamily="18" charset="-127"/>
              </a:rPr>
              <a:t>If I mute you as a group, it’s to cut out background noise or speed up some explanation, not to shut you up. Wave or message if you need to say something – I will unmute.</a:t>
            </a:r>
          </a:p>
        </p:txBody>
      </p:sp>
    </p:spTree>
    <p:extLst>
      <p:ext uri="{BB962C8B-B14F-4D97-AF65-F5344CB8AC3E}">
        <p14:creationId xmlns:p14="http://schemas.microsoft.com/office/powerpoint/2010/main" val="48894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7B3EB"/>
          </a:solidFill>
          <a:ln>
            <a:solidFill>
              <a:srgbClr val="BC3AC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09728" y="109728"/>
            <a:ext cx="11960352" cy="6665976"/>
          </a:xfrm>
          <a:prstGeom prst="rect">
            <a:avLst/>
          </a:prstGeom>
          <a:noFill/>
          <a:ln w="38100">
            <a:solidFill>
              <a:srgbClr val="BE37FB"/>
            </a:solidFill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565" y="3136392"/>
            <a:ext cx="2693435" cy="37216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8005" y="308566"/>
            <a:ext cx="85695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INTRODUCING A NEW TERM – ‘COERCION’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8005" y="1069062"/>
            <a:ext cx="1047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You were asked in the survey before the course if you knew what this meant. Any suggestions?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08005" y="1687228"/>
            <a:ext cx="10810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Coercion is where someone is forced to do something or behave a certain way through threats, intimidation or emotional manipulation.</a:t>
            </a:r>
          </a:p>
          <a:p>
            <a:endParaRPr lang="en-GB" dirty="0"/>
          </a:p>
          <a:p>
            <a:r>
              <a:rPr lang="en-GB" dirty="0" smtClean="0"/>
              <a:t>It is a form of </a:t>
            </a:r>
            <a:r>
              <a:rPr lang="en-GB" i="1" dirty="0" smtClean="0"/>
              <a:t>emotional abuse.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004" y="3383280"/>
            <a:ext cx="3098721" cy="28331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92880" y="338328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His behaviour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92880" y="46609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Her action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5626608" y="3171706"/>
            <a:ext cx="2997200" cy="79248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626608" y="4449326"/>
            <a:ext cx="2997200" cy="79248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>
            <a:stCxn id="12" idx="2"/>
          </p:cNvCxnSpPr>
          <p:nvPr/>
        </p:nvCxnSpPr>
        <p:spPr>
          <a:xfrm>
            <a:off x="7125208" y="3964186"/>
            <a:ext cx="0" cy="485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626609" y="3383280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Angry, accusing, threatening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626608" y="4531360"/>
            <a:ext cx="299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Tells him where she is all the time and who she’s with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92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 animBg="1"/>
      <p:bldP spid="13" grpId="0" animBg="1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9E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3127" y="73892"/>
            <a:ext cx="12016509" cy="6696364"/>
          </a:xfrm>
          <a:prstGeom prst="rect">
            <a:avLst/>
          </a:prstGeom>
          <a:noFill/>
          <a:ln w="3810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6542" y="3103672"/>
            <a:ext cx="2585457" cy="377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887" y="310838"/>
            <a:ext cx="85695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RISK FACTORS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887" y="1213917"/>
            <a:ext cx="3971925" cy="1704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34572" y="1213916"/>
            <a:ext cx="6473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What do we learn about Jasmine in Episode 2 that makes her vulnerable – is a </a:t>
            </a:r>
            <a:r>
              <a:rPr lang="en-GB" i="1" smtClean="0"/>
              <a:t>risk factor </a:t>
            </a:r>
            <a:r>
              <a:rPr lang="en-GB" smtClean="0"/>
              <a:t>for abuse?</a:t>
            </a:r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887" y="3360306"/>
            <a:ext cx="1860038" cy="289476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40000" y="3352800"/>
            <a:ext cx="650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 she shuts the door, alone in the house at the end of the first two episodes, what does Jasmine have on her mind?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242320" y="4060091"/>
            <a:ext cx="3513910" cy="264576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17360" y="5222240"/>
            <a:ext cx="2103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Go to menti.com on your phones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23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7B3EB"/>
          </a:solidFill>
          <a:ln>
            <a:solidFill>
              <a:srgbClr val="BC3AC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09728" y="109728"/>
            <a:ext cx="11960352" cy="6665976"/>
          </a:xfrm>
          <a:prstGeom prst="rect">
            <a:avLst/>
          </a:prstGeom>
          <a:noFill/>
          <a:ln w="38100">
            <a:solidFill>
              <a:srgbClr val="BE37FB"/>
            </a:solidFill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417" y="3085200"/>
            <a:ext cx="2201583" cy="377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2887" y="310838"/>
            <a:ext cx="85695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THAT’S IT FOR WEEK ONE!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87" y="1101442"/>
            <a:ext cx="1199557" cy="116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40560" y="1371600"/>
            <a:ext cx="554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Does anyone want to speak?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2887" y="3312438"/>
            <a:ext cx="7223760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Keep an eye out for episodes 3 &amp; 4 being sent to you this week!</a:t>
            </a:r>
          </a:p>
          <a:p>
            <a:endParaRPr lang="en-GB" dirty="0"/>
          </a:p>
          <a:p>
            <a:r>
              <a:rPr lang="en-GB" dirty="0" smtClean="0"/>
              <a:t>See you all to chat about the issues they raise same time next week.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305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7B3EB"/>
          </a:solidFill>
          <a:ln>
            <a:solidFill>
              <a:srgbClr val="BC3AC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09728" y="109728"/>
            <a:ext cx="11960352" cy="6665976"/>
          </a:xfrm>
          <a:prstGeom prst="rect">
            <a:avLst/>
          </a:prstGeom>
          <a:noFill/>
          <a:ln w="38100">
            <a:solidFill>
              <a:srgbClr val="BE37FB"/>
            </a:solidFill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417" y="3085200"/>
            <a:ext cx="2201583" cy="377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2887" y="310838"/>
            <a:ext cx="951753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Mind The Signs – What is it and why are we doing it?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87" y="1112336"/>
            <a:ext cx="2995996" cy="26109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74846" y="1137920"/>
            <a:ext cx="69963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course looks at different forms of abuse which happens between young people of a similar age (in friendships &amp; relationships):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/>
              <a:t>Physical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/>
              <a:t>Emotional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/>
              <a:t>Sexual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/>
              <a:t>Financial</a:t>
            </a:r>
          </a:p>
          <a:p>
            <a:endParaRPr lang="en-GB" dirty="0"/>
          </a:p>
          <a:p>
            <a:r>
              <a:rPr lang="en-GB" dirty="0" smtClean="0"/>
              <a:t>We learn how to spot the signs of abuse and how to get support.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46876" y="4063076"/>
            <a:ext cx="90063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pandemic has put a strain on many relationships, increased instances of domestic abuse and online abuse.</a:t>
            </a:r>
          </a:p>
          <a:p>
            <a:endParaRPr lang="en-GB" u="sng" dirty="0"/>
          </a:p>
          <a:p>
            <a:endParaRPr lang="en-GB" u="sng" dirty="0" smtClean="0"/>
          </a:p>
          <a:p>
            <a:r>
              <a:rPr lang="en-GB" u="sng" dirty="0" smtClean="0"/>
              <a:t>Notes</a:t>
            </a:r>
          </a:p>
          <a:p>
            <a:endParaRPr lang="en-GB" dirty="0"/>
          </a:p>
          <a:p>
            <a:r>
              <a:rPr lang="en-GB" dirty="0" smtClean="0"/>
              <a:t>Although the romantic/sexual pairings in this graphic novel are male/female, with the male as abuser, abuse can occur between people of all genders.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722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9E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3127" y="73892"/>
            <a:ext cx="12016509" cy="6696364"/>
          </a:xfrm>
          <a:prstGeom prst="rect">
            <a:avLst/>
          </a:prstGeom>
          <a:noFill/>
          <a:ln w="3810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6542" y="3103672"/>
            <a:ext cx="2585457" cy="377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55410" y="1198921"/>
            <a:ext cx="6131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Choose one of the pictures and link it to the person you are.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might spark a memory you want to share with the group.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755411" y="2409539"/>
            <a:ext cx="446924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might link to a hobby or identity, a taste or interest.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It might prompt a completely random thought you want to share – random is fine.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Or you might want to link two or more pictures!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(No wrong answers.)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72887" y="310838"/>
            <a:ext cx="585702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ICEBREAKER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03" y="1431068"/>
            <a:ext cx="4309331" cy="430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7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36" y="0"/>
            <a:ext cx="12192000" cy="6858000"/>
          </a:xfrm>
          <a:prstGeom prst="rect">
            <a:avLst/>
          </a:prstGeom>
          <a:solidFill>
            <a:srgbClr val="FDEB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3127" y="83127"/>
            <a:ext cx="12016509" cy="669636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838465"/>
              </p:ext>
            </p:extLst>
          </p:nvPr>
        </p:nvGraphicFramePr>
        <p:xfrm>
          <a:off x="513343" y="1195994"/>
          <a:ext cx="9051635" cy="3981604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28711"/>
                <a:gridCol w="879109"/>
                <a:gridCol w="836138"/>
                <a:gridCol w="890747"/>
                <a:gridCol w="848672"/>
                <a:gridCol w="815043"/>
                <a:gridCol w="1193838"/>
                <a:gridCol w="922975"/>
                <a:gridCol w="982989"/>
                <a:gridCol w="953413"/>
              </a:tblGrid>
              <a:tr h="9673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chatty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</a:rPr>
                        <a:t>open-minded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 smtClean="0">
                          <a:effectLst/>
                        </a:rPr>
                        <a:t>im</a:t>
                      </a:r>
                      <a:r>
                        <a:rPr lang="en-GB" sz="1400" b="0" dirty="0" smtClean="0">
                          <a:effectLst/>
                        </a:rPr>
                        <a:t>-</a:t>
                      </a:r>
                      <a:endParaRPr lang="en-GB" sz="1400" b="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patient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sweet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polite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good listener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aggressive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patient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similar values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self- centred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853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Stands up for their beliefs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jealous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support-</a:t>
                      </a:r>
                      <a:r>
                        <a:rPr lang="en-GB" sz="1400" dirty="0" err="1" smtClean="0">
                          <a:effectLst/>
                        </a:rPr>
                        <a:t>ive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reliable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loyal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lies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genuine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moody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honest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insecure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4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strong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hopeful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outgoing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positive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makes </a:t>
                      </a:r>
                      <a:r>
                        <a:rPr lang="en-GB" sz="1400" dirty="0">
                          <a:effectLst/>
                        </a:rPr>
                        <a:t>fun of you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same </a:t>
                      </a:r>
                      <a:r>
                        <a:rPr lang="en-GB" sz="1400" dirty="0">
                          <a:effectLst/>
                        </a:rPr>
                        <a:t>interests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sense </a:t>
                      </a:r>
                      <a:r>
                        <a:rPr lang="en-GB" sz="1400" dirty="0">
                          <a:effectLst/>
                        </a:rPr>
                        <a:t>of humour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thought-</a:t>
                      </a:r>
                      <a:r>
                        <a:rPr lang="en-GB" sz="1400" dirty="0" err="1" smtClean="0">
                          <a:effectLst/>
                        </a:rPr>
                        <a:t>ful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generous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respects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boundaries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144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effectLst/>
                        </a:rPr>
                        <a:t>under-</a:t>
                      </a:r>
                      <a:endParaRPr lang="en-GB" sz="1400" b="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effectLst/>
                        </a:rPr>
                        <a:t>standing</a:t>
                      </a:r>
                      <a:endParaRPr lang="en-GB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spontaneous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makes </a:t>
                      </a:r>
                      <a:r>
                        <a:rPr lang="en-GB" sz="1400" dirty="0">
                          <a:effectLst/>
                        </a:rPr>
                        <a:t>all the decisions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fun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similar </a:t>
                      </a:r>
                      <a:r>
                        <a:rPr lang="en-GB" sz="1400" dirty="0">
                          <a:effectLst/>
                        </a:rPr>
                        <a:t>life experiences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smart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happy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a </a:t>
                      </a:r>
                      <a:r>
                        <a:rPr lang="en-GB" sz="1400" dirty="0">
                          <a:effectLst/>
                        </a:rPr>
                        <a:t>show-off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immature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easy </a:t>
                      </a:r>
                      <a:r>
                        <a:rPr lang="en-GB" sz="1400" dirty="0">
                          <a:effectLst/>
                        </a:rPr>
                        <a:t>to talk to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299" y="3085200"/>
            <a:ext cx="2910825" cy="3772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22943" y="5835442"/>
            <a:ext cx="8630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Choose your top 9 and write them into your friendship bingo grid!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10678">
            <a:off x="356324" y="5536148"/>
            <a:ext cx="776412" cy="7764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72887" y="310838"/>
            <a:ext cx="85695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WHAT DO YOU WANT FROM A FRIEND?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DEB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3127" y="83127"/>
            <a:ext cx="12016509" cy="669636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72887" y="310838"/>
            <a:ext cx="85695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WHAT DO YOU WANT FROM A FRIEND? Part II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36900" y="3234652"/>
            <a:ext cx="91820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positive</a:t>
            </a:r>
            <a:endParaRPr lang="en-GB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64073" y="2696504"/>
            <a:ext cx="118910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supportive</a:t>
            </a:r>
            <a:endParaRPr lang="en-GB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52390" y="4112106"/>
            <a:ext cx="49885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effectLst/>
              </a:rPr>
              <a:t>fun</a:t>
            </a:r>
            <a:endParaRPr lang="en-GB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63113" y="1809229"/>
            <a:ext cx="85690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0" dirty="0" smtClean="0">
                <a:solidFill>
                  <a:srgbClr val="C00000"/>
                </a:solidFill>
                <a:effectLst/>
              </a:rPr>
              <a:t>patient</a:t>
            </a:r>
            <a:endParaRPr lang="en-GB" b="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69265" y="1809229"/>
            <a:ext cx="145244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similar values</a:t>
            </a:r>
            <a:endParaRPr lang="en-GB" b="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18580" y="3899121"/>
            <a:ext cx="179196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makes fun of you</a:t>
            </a:r>
            <a:endParaRPr lang="en-GB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9376" y="2307808"/>
            <a:ext cx="2573846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b="0" dirty="0" smtClean="0">
                <a:solidFill>
                  <a:srgbClr val="FF0000"/>
                </a:solidFill>
                <a:effectLst/>
              </a:rPr>
              <a:t>tands up for their beliefs</a:t>
            </a:r>
            <a:endParaRPr lang="en-GB" b="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48337" y="4604070"/>
            <a:ext cx="149406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effectLst/>
              </a:rPr>
              <a:t>easy to talk to</a:t>
            </a:r>
            <a:endParaRPr lang="en-GB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41809" y="1091608"/>
            <a:ext cx="76758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0" dirty="0" smtClean="0">
                <a:solidFill>
                  <a:srgbClr val="C00000"/>
                </a:solidFill>
                <a:effectLst/>
              </a:rPr>
              <a:t>chatty</a:t>
            </a:r>
            <a:endParaRPr lang="en-GB" b="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059953" y="4706409"/>
            <a:ext cx="233487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makes all the decisions</a:t>
            </a:r>
            <a:endParaRPr lang="en-GB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00600" y="2897809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r</a:t>
            </a: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espects boundaries</a:t>
            </a:r>
            <a:endParaRPr lang="en-GB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38174" y="5007071"/>
            <a:ext cx="232185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effectLst/>
              </a:rPr>
              <a:t>similar life experiences</a:t>
            </a:r>
            <a:endParaRPr lang="en-GB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35229" y="2200429"/>
            <a:ext cx="62241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effectLst/>
              </a:rPr>
              <a:t>loyal</a:t>
            </a:r>
            <a:endParaRPr lang="en-GB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006894" y="2197925"/>
            <a:ext cx="49564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lies</a:t>
            </a:r>
            <a:endParaRPr lang="en-GB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46663" y="1248101"/>
            <a:ext cx="141070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0" dirty="0" smtClean="0">
                <a:solidFill>
                  <a:srgbClr val="FF0000"/>
                </a:solidFill>
                <a:effectLst/>
              </a:rPr>
              <a:t>good listener</a:t>
            </a:r>
            <a:endParaRPr lang="en-GB" b="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342847" y="1144147"/>
            <a:ext cx="115775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0" dirty="0" smtClean="0">
                <a:solidFill>
                  <a:srgbClr val="C00000"/>
                </a:solidFill>
                <a:effectLst/>
              </a:rPr>
              <a:t>aggressive</a:t>
            </a:r>
            <a:endParaRPr lang="en-GB" b="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132863" y="5201419"/>
            <a:ext cx="763799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effectLst/>
              </a:rPr>
              <a:t>happy</a:t>
            </a:r>
            <a:endParaRPr lang="en-GB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9014690" y="2460593"/>
            <a:ext cx="97674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effectLst/>
              </a:rPr>
              <a:t>insecure</a:t>
            </a:r>
            <a:endParaRPr lang="en-GB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13235" y="4005499"/>
            <a:ext cx="77790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0" dirty="0" smtClean="0">
                <a:solidFill>
                  <a:srgbClr val="C00000"/>
                </a:solidFill>
                <a:effectLst/>
              </a:rPr>
              <a:t>strong</a:t>
            </a:r>
            <a:endParaRPr lang="en-GB" b="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79838" y="3277418"/>
            <a:ext cx="85151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jealous</a:t>
            </a:r>
            <a:endParaRPr lang="en-GB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830565" y="3668551"/>
            <a:ext cx="176683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effectLst/>
              </a:rPr>
              <a:t>sense of humour</a:t>
            </a:r>
            <a:endParaRPr lang="en-GB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065260" y="2478053"/>
            <a:ext cx="838691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effectLst/>
              </a:rPr>
              <a:t>moody</a:t>
            </a:r>
            <a:endParaRPr lang="en-GB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536870" y="2307808"/>
            <a:ext cx="82971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effectLst/>
              </a:rPr>
              <a:t>honest</a:t>
            </a:r>
            <a:endParaRPr lang="en-GB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633207" y="3277418"/>
            <a:ext cx="94096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FF0000"/>
                </a:solidFill>
                <a:effectLst/>
              </a:rPr>
              <a:t>genuine</a:t>
            </a:r>
            <a:endParaRPr lang="en-GB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009391" y="5746459"/>
            <a:ext cx="139320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effectLst/>
              </a:rPr>
              <a:t>spontaneous</a:t>
            </a:r>
            <a:endParaRPr lang="en-GB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59100" y="4536847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b="0" dirty="0" smtClean="0">
                <a:solidFill>
                  <a:schemeClr val="accent2">
                    <a:lumMod val="50000"/>
                  </a:schemeClr>
                </a:solidFill>
                <a:effectLst/>
              </a:rPr>
              <a:t>understanding</a:t>
            </a:r>
            <a:endParaRPr lang="en-GB" b="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54718" y="5802416"/>
            <a:ext cx="525635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Put a small cross in the corner as they appear.</a:t>
            </a:r>
          </a:p>
          <a:p>
            <a:r>
              <a:rPr lang="en-GB" dirty="0" smtClean="0"/>
              <a:t>Shout BINGO when they’ve all gone.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299" y="3085200"/>
            <a:ext cx="2910825" cy="377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35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9E4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3127" y="73892"/>
            <a:ext cx="12016509" cy="6696364"/>
          </a:xfrm>
          <a:prstGeom prst="rect">
            <a:avLst/>
          </a:prstGeom>
          <a:noFill/>
          <a:ln w="3810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6542" y="3103672"/>
            <a:ext cx="2585457" cy="377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2887" y="310838"/>
            <a:ext cx="85695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WHAT DO YOU WANT FROM A FRIEND? – Why did we do that?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527" y="1551709"/>
            <a:ext cx="89500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/>
              <a:t>We’re going to see lots of examples of the problems and distress friendships can cause us. Let’s start by remembering why they’re important.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/>
              <a:t>It’s good to remind ourselves what we want, what’s important to us and how we expect to be treated regularly. It can keep us safe.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/>
              <a:t>If we know what we want from others, we can see if we’re giving back what we receive!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Does anyone want to speak?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069" y="4698082"/>
            <a:ext cx="1199557" cy="116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93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7B3EB"/>
          </a:solidFill>
          <a:ln>
            <a:solidFill>
              <a:srgbClr val="BC3AC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09728" y="109728"/>
            <a:ext cx="11960352" cy="6665976"/>
          </a:xfrm>
          <a:prstGeom prst="rect">
            <a:avLst/>
          </a:prstGeom>
          <a:noFill/>
          <a:ln w="38100">
            <a:solidFill>
              <a:srgbClr val="BE37FB"/>
            </a:solidFill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417" y="3085200"/>
            <a:ext cx="2201583" cy="377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8005" y="308566"/>
            <a:ext cx="85695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HOW WE TALK TO EACH OTHER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65" y="882231"/>
            <a:ext cx="5578762" cy="56775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28436" y="1616364"/>
            <a:ext cx="2087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Taken from episode one:</a:t>
            </a:r>
          </a:p>
          <a:p>
            <a:pPr algn="ctr"/>
            <a:r>
              <a:rPr lang="en-GB" sz="2000" dirty="0" smtClean="0"/>
              <a:t>Social Circles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161" y="678054"/>
            <a:ext cx="5334885" cy="37610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66937" y="1684508"/>
            <a:ext cx="3796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Go to menti.com on your phones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8972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7B3EB"/>
          </a:solidFill>
          <a:ln>
            <a:solidFill>
              <a:srgbClr val="BC3AC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09728" y="109728"/>
            <a:ext cx="11960352" cy="6665976"/>
          </a:xfrm>
          <a:prstGeom prst="rect">
            <a:avLst/>
          </a:prstGeom>
          <a:noFill/>
          <a:ln w="38100">
            <a:solidFill>
              <a:srgbClr val="BE37FB"/>
            </a:solidFill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417" y="3085200"/>
            <a:ext cx="2201583" cy="377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8005" y="308566"/>
            <a:ext cx="85695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HOW WE TALK TO EACH OTHER – Quick Task!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80" y="1320781"/>
            <a:ext cx="2554760" cy="44631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74283" y="16489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40560" y="2780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011680" y="40568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705620" y="1347746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Think back to the qualities you look for in a friend – these three young women now have them all!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705620" y="2337401"/>
            <a:ext cx="828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they heard people being cruel, laughing at someone’s social media pictures, what would they say? How would they intervene?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705620" y="3318188"/>
            <a:ext cx="6055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‘Raise Hand’ function, or write suggestions in the chat.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What stops people doing this? Would you be able to do this?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933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7B3EB"/>
          </a:solidFill>
          <a:ln>
            <a:solidFill>
              <a:srgbClr val="BC3ACE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09728" y="109728"/>
            <a:ext cx="11960352" cy="6665976"/>
          </a:xfrm>
          <a:prstGeom prst="rect">
            <a:avLst/>
          </a:prstGeom>
          <a:noFill/>
          <a:ln w="38100">
            <a:solidFill>
              <a:srgbClr val="BE37FB"/>
            </a:solidFill>
          </a:ln>
          <a:effectLst>
            <a:softEdge rad="6350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565" y="3136392"/>
            <a:ext cx="2693435" cy="37216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8005" y="308566"/>
            <a:ext cx="856951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ea typeface="Batang" panose="02030600000101010101" pitchFamily="18" charset="-127"/>
                <a:cs typeface="Aparajita" panose="020B0604020202020204" pitchFamily="34" charset="0"/>
              </a:rPr>
              <a:t>INTRODUCING A NEW TERM – ‘RED FLAG’</a:t>
            </a:r>
            <a:endParaRPr lang="en-GB" sz="2400" dirty="0">
              <a:ea typeface="Batang" panose="02030600000101010101" pitchFamily="18" charset="-127"/>
              <a:cs typeface="Aparajit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904" y="450806"/>
            <a:ext cx="1476349" cy="19532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0336" y="995874"/>
            <a:ext cx="581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Any guesses?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316479" y="879959"/>
            <a:ext cx="7869597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dirty="0" smtClean="0">
                <a:solidFill>
                  <a:srgbClr val="FF0000"/>
                </a:solidFill>
              </a:rPr>
              <a:t>red flag </a:t>
            </a:r>
            <a:r>
              <a:rPr lang="en-GB" dirty="0" smtClean="0"/>
              <a:t>is any behaviour, comment or event which makes you think abuse may be happening. A sign of danger.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0336" y="1727200"/>
            <a:ext cx="9954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Throughout this course, we will practise spotting </a:t>
            </a:r>
            <a:r>
              <a:rPr lang="en-GB" dirty="0" smtClean="0">
                <a:solidFill>
                  <a:srgbClr val="FF0000"/>
                </a:solidFill>
              </a:rPr>
              <a:t>red flags</a:t>
            </a:r>
            <a:r>
              <a:rPr lang="en-GB" dirty="0" smtClean="0"/>
              <a:t>. This is really important, because it might help us spot someone is in trouble early on, so they can get support.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65" y="2654245"/>
            <a:ext cx="4937443" cy="373665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52160" y="2654245"/>
            <a:ext cx="32253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What is the red flag here?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13" name="Oval 12"/>
          <p:cNvSpPr/>
          <p:nvPr/>
        </p:nvSpPr>
        <p:spPr>
          <a:xfrm>
            <a:off x="1412240" y="5049521"/>
            <a:ext cx="2641600" cy="13825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>
            <a:stCxn id="13" idx="6"/>
            <a:endCxn id="13" idx="6"/>
          </p:cNvCxnSpPr>
          <p:nvPr/>
        </p:nvCxnSpPr>
        <p:spPr>
          <a:xfrm>
            <a:off x="4053840" y="5740786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053840" y="4131573"/>
            <a:ext cx="1873615" cy="16189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27455" y="3805413"/>
            <a:ext cx="315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What could they do?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7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/>
      <p:bldP spid="13" grpId="0" animBg="1"/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1027</Words>
  <Application>Microsoft Office PowerPoint</Application>
  <PresentationFormat>Widescreen</PresentationFormat>
  <Paragraphs>171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Batang</vt:lpstr>
      <vt:lpstr>Aparajita</vt:lpstr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Liz Lynch Smith</dc:creator>
  <cp:lastModifiedBy>Liz Lynch Smith</cp:lastModifiedBy>
  <cp:revision>33</cp:revision>
  <dcterms:created xsi:type="dcterms:W3CDTF">2020-12-10T11:02:42Z</dcterms:created>
  <dcterms:modified xsi:type="dcterms:W3CDTF">2021-02-04T15:16:01Z</dcterms:modified>
</cp:coreProperties>
</file>