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0" autoAdjust="0"/>
    <p:restoredTop sz="94660"/>
  </p:normalViewPr>
  <p:slideViewPr>
    <p:cSldViewPr snapToGrid="0">
      <p:cViewPr varScale="1">
        <p:scale>
          <a:sx n="66" d="100"/>
          <a:sy n="66" d="100"/>
        </p:scale>
        <p:origin x="5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1CF3B2-1AE3-4F2A-9043-F0EF2CB321D6}" type="datetimeFigureOut">
              <a:rPr lang="en-GB" smtClean="0"/>
              <a:t>11/12/2020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E3C8C2-821F-4745-BB2E-CAC872456399}" type="slidenum">
              <a:rPr lang="en-GB" smtClean="0"/>
              <a:t>‹#›</a:t>
            </a:fld>
            <a:endParaRPr lang="en-GB"/>
          </a:p>
        </p:txBody>
      </p:sp>
    </p:spTree>
    <p:extLst>
      <p:ext uri="{BB962C8B-B14F-4D97-AF65-F5344CB8AC3E}">
        <p14:creationId xmlns:p14="http://schemas.microsoft.com/office/powerpoint/2010/main" val="167646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Menti</a:t>
            </a:r>
            <a:r>
              <a:rPr lang="en-GB" dirty="0" smtClean="0"/>
              <a:t> presentation – street harassment, secret keeping, abusive</a:t>
            </a:r>
            <a:r>
              <a:rPr lang="en-GB" baseline="0" dirty="0" smtClean="0"/>
              <a:t> ‘banter’ – which do we relate to most?</a:t>
            </a:r>
            <a:endParaRPr lang="en-GB" dirty="0"/>
          </a:p>
        </p:txBody>
      </p:sp>
      <p:sp>
        <p:nvSpPr>
          <p:cNvPr id="4" name="Slide Number Placeholder 3"/>
          <p:cNvSpPr>
            <a:spLocks noGrp="1"/>
          </p:cNvSpPr>
          <p:nvPr>
            <p:ph type="sldNum" sz="quarter" idx="10"/>
          </p:nvPr>
        </p:nvSpPr>
        <p:spPr/>
        <p:txBody>
          <a:bodyPr/>
          <a:lstStyle/>
          <a:p>
            <a:fld id="{29E3C8C2-821F-4745-BB2E-CAC872456399}" type="slidenum">
              <a:rPr lang="en-GB" smtClean="0"/>
              <a:t>2</a:t>
            </a:fld>
            <a:endParaRPr lang="en-GB"/>
          </a:p>
        </p:txBody>
      </p:sp>
    </p:spTree>
    <p:extLst>
      <p:ext uri="{BB962C8B-B14F-4D97-AF65-F5344CB8AC3E}">
        <p14:creationId xmlns:p14="http://schemas.microsoft.com/office/powerpoint/2010/main" val="293327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Menti</a:t>
            </a:r>
            <a:r>
              <a:rPr lang="en-GB" dirty="0" smtClean="0"/>
              <a:t> presentation – where do we think the “line” is?</a:t>
            </a:r>
            <a:endParaRPr lang="en-GB" dirty="0"/>
          </a:p>
        </p:txBody>
      </p:sp>
      <p:sp>
        <p:nvSpPr>
          <p:cNvPr id="4" name="Slide Number Placeholder 3"/>
          <p:cNvSpPr>
            <a:spLocks noGrp="1"/>
          </p:cNvSpPr>
          <p:nvPr>
            <p:ph type="sldNum" sz="quarter" idx="10"/>
          </p:nvPr>
        </p:nvSpPr>
        <p:spPr/>
        <p:txBody>
          <a:bodyPr/>
          <a:lstStyle/>
          <a:p>
            <a:fld id="{29E3C8C2-821F-4745-BB2E-CAC872456399}" type="slidenum">
              <a:rPr lang="en-GB" smtClean="0"/>
              <a:t>5</a:t>
            </a:fld>
            <a:endParaRPr lang="en-GB"/>
          </a:p>
        </p:txBody>
      </p:sp>
    </p:spTree>
    <p:extLst>
      <p:ext uri="{BB962C8B-B14F-4D97-AF65-F5344CB8AC3E}">
        <p14:creationId xmlns:p14="http://schemas.microsoft.com/office/powerpoint/2010/main" val="2015642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Drinking isn’t necessarily a red flag – it’s that it’s out of character, she’s hiding it, doing it with older</a:t>
            </a:r>
            <a:r>
              <a:rPr lang="en-GB" baseline="0" dirty="0" smtClean="0"/>
              <a:t> kids</a:t>
            </a:r>
          </a:p>
          <a:p>
            <a:r>
              <a:rPr lang="en-GB" baseline="0" dirty="0" smtClean="0"/>
              <a:t>The main one here is SECRET KEEPING</a:t>
            </a:r>
            <a:endParaRPr lang="en-GB" dirty="0"/>
          </a:p>
        </p:txBody>
      </p:sp>
      <p:sp>
        <p:nvSpPr>
          <p:cNvPr id="4" name="Slide Number Placeholder 3"/>
          <p:cNvSpPr>
            <a:spLocks noGrp="1"/>
          </p:cNvSpPr>
          <p:nvPr>
            <p:ph type="sldNum" sz="quarter" idx="10"/>
          </p:nvPr>
        </p:nvSpPr>
        <p:spPr/>
        <p:txBody>
          <a:bodyPr/>
          <a:lstStyle/>
          <a:p>
            <a:fld id="{29E3C8C2-821F-4745-BB2E-CAC872456399}" type="slidenum">
              <a:rPr lang="en-GB" smtClean="0"/>
              <a:t>7</a:t>
            </a:fld>
            <a:endParaRPr lang="en-GB"/>
          </a:p>
        </p:txBody>
      </p:sp>
    </p:spTree>
    <p:extLst>
      <p:ext uri="{BB962C8B-B14F-4D97-AF65-F5344CB8AC3E}">
        <p14:creationId xmlns:p14="http://schemas.microsoft.com/office/powerpoint/2010/main" val="3075971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Continuing</a:t>
            </a:r>
            <a:r>
              <a:rPr lang="en-GB" baseline="0" dirty="0" smtClean="0"/>
              <a:t> </a:t>
            </a:r>
            <a:r>
              <a:rPr lang="en-GB" dirty="0" smtClean="0"/>
              <a:t>over time, they’d been asked to stop, being harassed online,</a:t>
            </a:r>
            <a:r>
              <a:rPr lang="en-GB" baseline="0" dirty="0" smtClean="0"/>
              <a:t> physical component/theft, you’re not laughing!</a:t>
            </a:r>
            <a:endParaRPr lang="en-GB" dirty="0"/>
          </a:p>
        </p:txBody>
      </p:sp>
      <p:sp>
        <p:nvSpPr>
          <p:cNvPr id="4" name="Slide Number Placeholder 3"/>
          <p:cNvSpPr>
            <a:spLocks noGrp="1"/>
          </p:cNvSpPr>
          <p:nvPr>
            <p:ph type="sldNum" sz="quarter" idx="10"/>
          </p:nvPr>
        </p:nvSpPr>
        <p:spPr/>
        <p:txBody>
          <a:bodyPr/>
          <a:lstStyle/>
          <a:p>
            <a:fld id="{29E3C8C2-821F-4745-BB2E-CAC872456399}" type="slidenum">
              <a:rPr lang="en-GB" smtClean="0"/>
              <a:t>13</a:t>
            </a:fld>
            <a:endParaRPr lang="en-GB"/>
          </a:p>
        </p:txBody>
      </p:sp>
    </p:spTree>
    <p:extLst>
      <p:ext uri="{BB962C8B-B14F-4D97-AF65-F5344CB8AC3E}">
        <p14:creationId xmlns:p14="http://schemas.microsoft.com/office/powerpoint/2010/main" val="2309884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9BC3BC3-D340-4ADF-AF27-E5ED2F8C1BFB}" type="datetimeFigureOut">
              <a:rPr lang="en-GB" smtClean="0"/>
              <a:t>11/12/2020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3767130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BC3BC3-D340-4ADF-AF27-E5ED2F8C1BFB}" type="datetimeFigureOut">
              <a:rPr lang="en-GB" smtClean="0"/>
              <a:t>11/12/2020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3020382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BC3BC3-D340-4ADF-AF27-E5ED2F8C1BFB}" type="datetimeFigureOut">
              <a:rPr lang="en-GB" smtClean="0"/>
              <a:t>11/12/2020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1357723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BC3BC3-D340-4ADF-AF27-E5ED2F8C1BFB}" type="datetimeFigureOut">
              <a:rPr lang="en-GB" smtClean="0"/>
              <a:t>11/12/2020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2421207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BC3BC3-D340-4ADF-AF27-E5ED2F8C1BFB}" type="datetimeFigureOut">
              <a:rPr lang="en-GB" smtClean="0"/>
              <a:t>11/12/2020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505831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9BC3BC3-D340-4ADF-AF27-E5ED2F8C1BFB}" type="datetimeFigureOut">
              <a:rPr lang="en-GB" smtClean="0"/>
              <a:t>11/12/2020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1118517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9BC3BC3-D340-4ADF-AF27-E5ED2F8C1BFB}" type="datetimeFigureOut">
              <a:rPr lang="en-GB" smtClean="0"/>
              <a:t>11/12/2020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2530214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9BC3BC3-D340-4ADF-AF27-E5ED2F8C1BFB}" type="datetimeFigureOut">
              <a:rPr lang="en-GB" smtClean="0"/>
              <a:t>11/12/2020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302777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BC3BC3-D340-4ADF-AF27-E5ED2F8C1BFB}" type="datetimeFigureOut">
              <a:rPr lang="en-GB" smtClean="0"/>
              <a:t>11/12/2020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3027522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C3BC3-D340-4ADF-AF27-E5ED2F8C1BFB}" type="datetimeFigureOut">
              <a:rPr lang="en-GB" smtClean="0"/>
              <a:t>11/12/2020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2441825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BC3BC3-D340-4ADF-AF27-E5ED2F8C1BFB}" type="datetimeFigureOut">
              <a:rPr lang="en-GB" smtClean="0"/>
              <a:t>11/12/2020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B90701-17CD-483A-99EC-0138F1F39593}" type="slidenum">
              <a:rPr lang="en-GB" smtClean="0"/>
              <a:t>‹#›</a:t>
            </a:fld>
            <a:endParaRPr lang="en-GB"/>
          </a:p>
        </p:txBody>
      </p:sp>
    </p:spTree>
    <p:extLst>
      <p:ext uri="{BB962C8B-B14F-4D97-AF65-F5344CB8AC3E}">
        <p14:creationId xmlns:p14="http://schemas.microsoft.com/office/powerpoint/2010/main" val="154138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BC3BC3-D340-4ADF-AF27-E5ED2F8C1BFB}" type="datetimeFigureOut">
              <a:rPr lang="en-GB" smtClean="0"/>
              <a:t>11/12/2020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B90701-17CD-483A-99EC-0138F1F39593}" type="slidenum">
              <a:rPr lang="en-GB" smtClean="0"/>
              <a:t>‹#›</a:t>
            </a:fld>
            <a:endParaRPr lang="en-GB"/>
          </a:p>
        </p:txBody>
      </p:sp>
    </p:spTree>
    <p:extLst>
      <p:ext uri="{BB962C8B-B14F-4D97-AF65-F5344CB8AC3E}">
        <p14:creationId xmlns:p14="http://schemas.microsoft.com/office/powerpoint/2010/main" val="3502859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video" Target="https://www.youtube.com/embed/610LZuBFdVQ"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06542" y="3103672"/>
            <a:ext cx="2585457"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Mind The Signs – OUR AGREEMENT</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83196"/>
            <a:ext cx="11660638" cy="400110"/>
          </a:xfrm>
          <a:prstGeom prst="rect">
            <a:avLst/>
          </a:prstGeom>
          <a:noFill/>
        </p:spPr>
        <p:txBody>
          <a:bodyPr wrap="square" rtlCol="0">
            <a:spAutoFit/>
          </a:bodyPr>
          <a:lstStyle/>
          <a:p>
            <a:pPr lvl="0"/>
            <a:r>
              <a:rPr lang="en-GB" sz="2000" b="1" dirty="0">
                <a:ea typeface="Batang" panose="02030600000101010101" pitchFamily="18" charset="-127"/>
                <a:cs typeface="Arial" panose="020B0604020202020204" pitchFamily="34" charset="0"/>
              </a:rPr>
              <a:t>No </a:t>
            </a:r>
            <a:r>
              <a:rPr lang="en-GB" sz="2000" b="1" dirty="0" smtClean="0">
                <a:ea typeface="Batang" panose="02030600000101010101" pitchFamily="18" charset="-127"/>
                <a:cs typeface="Arial" panose="020B0604020202020204" pitchFamily="34" charset="0"/>
              </a:rPr>
              <a:t>Judgement</a:t>
            </a:r>
            <a:r>
              <a:rPr lang="en-GB" sz="2000" dirty="0" smtClean="0">
                <a:ea typeface="Batang" panose="02030600000101010101" pitchFamily="18" charset="-127"/>
                <a:cs typeface="Arial" panose="020B0604020202020204" pitchFamily="34" charset="0"/>
              </a:rPr>
              <a:t> </a:t>
            </a:r>
            <a:r>
              <a:rPr lang="en-GB" sz="2000" dirty="0">
                <a:ea typeface="Batang" panose="02030600000101010101" pitchFamily="18" charset="-127"/>
                <a:cs typeface="Arial" panose="020B0604020202020204" pitchFamily="34" charset="0"/>
              </a:rPr>
              <a:t>No such thing as a stupid question. Listen to the views of others with an open mind</a:t>
            </a:r>
          </a:p>
        </p:txBody>
      </p:sp>
      <p:sp>
        <p:nvSpPr>
          <p:cNvPr id="8" name="TextBox 7"/>
          <p:cNvSpPr txBox="1"/>
          <p:nvPr/>
        </p:nvSpPr>
        <p:spPr>
          <a:xfrm>
            <a:off x="472887" y="1604513"/>
            <a:ext cx="11080937" cy="984885"/>
          </a:xfrm>
          <a:prstGeom prst="rect">
            <a:avLst/>
          </a:prstGeom>
          <a:noFill/>
        </p:spPr>
        <p:txBody>
          <a:bodyPr wrap="square" rtlCol="0">
            <a:spAutoFit/>
          </a:bodyPr>
          <a:lstStyle/>
          <a:p>
            <a:r>
              <a:rPr lang="en-GB" sz="2000" b="1" dirty="0" smtClean="0">
                <a:ea typeface="Batang" panose="02030600000101010101" pitchFamily="18" charset="-127"/>
              </a:rPr>
              <a:t>Respect </a:t>
            </a:r>
            <a:r>
              <a:rPr lang="en-GB" sz="2000" dirty="0">
                <a:ea typeface="Batang" panose="02030600000101010101" pitchFamily="18" charset="-127"/>
              </a:rPr>
              <a:t>Each person here is of equal value, each voice of equal weight. No unkind words or oppressive language.</a:t>
            </a:r>
          </a:p>
          <a:p>
            <a:endParaRPr lang="en-GB" dirty="0"/>
          </a:p>
        </p:txBody>
      </p:sp>
      <p:sp>
        <p:nvSpPr>
          <p:cNvPr id="9" name="TextBox 8"/>
          <p:cNvSpPr txBox="1"/>
          <p:nvPr/>
        </p:nvSpPr>
        <p:spPr>
          <a:xfrm>
            <a:off x="472887" y="2433676"/>
            <a:ext cx="11467114" cy="400110"/>
          </a:xfrm>
          <a:prstGeom prst="rect">
            <a:avLst/>
          </a:prstGeom>
          <a:noFill/>
        </p:spPr>
        <p:txBody>
          <a:bodyPr wrap="square" rtlCol="0">
            <a:spAutoFit/>
          </a:bodyPr>
          <a:lstStyle/>
          <a:p>
            <a:pPr lvl="0"/>
            <a:r>
              <a:rPr lang="en-GB" sz="2000" b="1" dirty="0" smtClean="0">
                <a:ea typeface="Batang" panose="02030600000101010101" pitchFamily="18" charset="-127"/>
              </a:rPr>
              <a:t>Confidentiality </a:t>
            </a:r>
            <a:r>
              <a:rPr lang="en-GB" sz="2000" dirty="0">
                <a:ea typeface="Batang" panose="02030600000101010101" pitchFamily="18" charset="-127"/>
              </a:rPr>
              <a:t>We won’t pass on things you’ve shared, unless you or someone else could be at risk. </a:t>
            </a:r>
          </a:p>
        </p:txBody>
      </p:sp>
      <p:sp>
        <p:nvSpPr>
          <p:cNvPr id="10" name="TextBox 9"/>
          <p:cNvSpPr txBox="1"/>
          <p:nvPr/>
        </p:nvSpPr>
        <p:spPr>
          <a:xfrm>
            <a:off x="484094" y="2951182"/>
            <a:ext cx="9812050" cy="984885"/>
          </a:xfrm>
          <a:prstGeom prst="rect">
            <a:avLst/>
          </a:prstGeom>
          <a:noFill/>
        </p:spPr>
        <p:txBody>
          <a:bodyPr wrap="square" rtlCol="0">
            <a:spAutoFit/>
          </a:bodyPr>
          <a:lstStyle/>
          <a:p>
            <a:r>
              <a:rPr lang="en-GB" sz="2000" b="1" dirty="0">
                <a:ea typeface="Batang" panose="02030600000101010101" pitchFamily="18" charset="-127"/>
              </a:rPr>
              <a:t>Right to </a:t>
            </a:r>
            <a:r>
              <a:rPr lang="en-GB" sz="2000" b="1" dirty="0" smtClean="0">
                <a:ea typeface="Batang" panose="02030600000101010101" pitchFamily="18" charset="-127"/>
              </a:rPr>
              <a:t>pass </a:t>
            </a:r>
            <a:r>
              <a:rPr lang="en-GB" sz="2000" dirty="0">
                <a:ea typeface="Batang" panose="02030600000101010101" pitchFamily="18" charset="-127"/>
              </a:rPr>
              <a:t>You are under no pressure to share personal information about yourself. Say as much or as little as you want about your </a:t>
            </a:r>
            <a:r>
              <a:rPr lang="en-GB" sz="2000" dirty="0" smtClean="0">
                <a:ea typeface="Batang" panose="02030600000101010101" pitchFamily="18" charset="-127"/>
              </a:rPr>
              <a:t>own </a:t>
            </a:r>
            <a:r>
              <a:rPr lang="en-GB" sz="2000" dirty="0">
                <a:ea typeface="Batang" panose="02030600000101010101" pitchFamily="18" charset="-127"/>
              </a:rPr>
              <a:t>experiences.</a:t>
            </a:r>
          </a:p>
          <a:p>
            <a:endParaRPr lang="en-GB" dirty="0"/>
          </a:p>
        </p:txBody>
      </p:sp>
      <p:sp>
        <p:nvSpPr>
          <p:cNvPr id="11" name="TextBox 10"/>
          <p:cNvSpPr txBox="1"/>
          <p:nvPr/>
        </p:nvSpPr>
        <p:spPr>
          <a:xfrm>
            <a:off x="484094" y="3784156"/>
            <a:ext cx="9122447" cy="707886"/>
          </a:xfrm>
          <a:prstGeom prst="rect">
            <a:avLst/>
          </a:prstGeom>
          <a:noFill/>
        </p:spPr>
        <p:txBody>
          <a:bodyPr wrap="square" rtlCol="0">
            <a:spAutoFit/>
          </a:bodyPr>
          <a:lstStyle/>
          <a:p>
            <a:pPr lvl="0"/>
            <a:r>
              <a:rPr lang="en-GB" sz="2000" b="1" dirty="0" smtClean="0">
                <a:ea typeface="Batang" panose="02030600000101010101" pitchFamily="18" charset="-127"/>
              </a:rPr>
              <a:t>Anonymity </a:t>
            </a:r>
            <a:r>
              <a:rPr lang="en-GB" sz="2000" dirty="0">
                <a:ea typeface="Batang" panose="02030600000101010101" pitchFamily="18" charset="-127"/>
              </a:rPr>
              <a:t>If you wish to say something to </a:t>
            </a:r>
            <a:r>
              <a:rPr lang="en-GB" sz="2000" dirty="0" smtClean="0">
                <a:ea typeface="Batang" panose="02030600000101010101" pitchFamily="18" charset="-127"/>
              </a:rPr>
              <a:t>me </a:t>
            </a:r>
            <a:r>
              <a:rPr lang="en-GB" sz="2000" dirty="0">
                <a:ea typeface="Batang" panose="02030600000101010101" pitchFamily="18" charset="-127"/>
              </a:rPr>
              <a:t>without the rest of the group listening, send me a message. We will make time after.</a:t>
            </a:r>
          </a:p>
        </p:txBody>
      </p:sp>
      <p:sp>
        <p:nvSpPr>
          <p:cNvPr id="12" name="TextBox 11"/>
          <p:cNvSpPr txBox="1"/>
          <p:nvPr/>
        </p:nvSpPr>
        <p:spPr>
          <a:xfrm>
            <a:off x="484094" y="4636129"/>
            <a:ext cx="9235978" cy="707886"/>
          </a:xfrm>
          <a:prstGeom prst="rect">
            <a:avLst/>
          </a:prstGeom>
          <a:noFill/>
        </p:spPr>
        <p:txBody>
          <a:bodyPr wrap="square" rtlCol="0">
            <a:spAutoFit/>
          </a:bodyPr>
          <a:lstStyle/>
          <a:p>
            <a:pPr lvl="0"/>
            <a:r>
              <a:rPr lang="en-GB" sz="2000" b="1" dirty="0">
                <a:ea typeface="Batang" panose="02030600000101010101" pitchFamily="18" charset="-127"/>
              </a:rPr>
              <a:t>Right to a </a:t>
            </a:r>
            <a:r>
              <a:rPr lang="en-GB" sz="2000" b="1" dirty="0" smtClean="0">
                <a:ea typeface="Batang" panose="02030600000101010101" pitchFamily="18" charset="-127"/>
              </a:rPr>
              <a:t>break </a:t>
            </a:r>
            <a:r>
              <a:rPr lang="en-GB" sz="2000" dirty="0">
                <a:ea typeface="Batang" panose="02030600000101010101" pitchFamily="18" charset="-127"/>
              </a:rPr>
              <a:t>If you are struggling with the content, you can go to a breakout room, or take a few minutes off camera. Try to tell me first.</a:t>
            </a:r>
          </a:p>
        </p:txBody>
      </p:sp>
      <p:sp>
        <p:nvSpPr>
          <p:cNvPr id="13" name="TextBox 12"/>
          <p:cNvSpPr txBox="1"/>
          <p:nvPr/>
        </p:nvSpPr>
        <p:spPr>
          <a:xfrm>
            <a:off x="484094" y="5488102"/>
            <a:ext cx="9235978" cy="1015663"/>
          </a:xfrm>
          <a:prstGeom prst="rect">
            <a:avLst/>
          </a:prstGeom>
          <a:noFill/>
        </p:spPr>
        <p:txBody>
          <a:bodyPr wrap="square" rtlCol="0">
            <a:spAutoFit/>
          </a:bodyPr>
          <a:lstStyle/>
          <a:p>
            <a:pPr lvl="0"/>
            <a:r>
              <a:rPr lang="en-GB" sz="2000" b="1" dirty="0" smtClean="0">
                <a:ea typeface="Batang" panose="02030600000101010101" pitchFamily="18" charset="-127"/>
              </a:rPr>
              <a:t>Technical </a:t>
            </a:r>
            <a:r>
              <a:rPr lang="en-GB" sz="2000" dirty="0">
                <a:ea typeface="Batang" panose="02030600000101010101" pitchFamily="18" charset="-127"/>
              </a:rPr>
              <a:t>If I mute you as a group, it’s to cut out background noise or speed up some explanation, not to shut you up. Wave or message if you need to say something – I will unmute.</a:t>
            </a:r>
          </a:p>
        </p:txBody>
      </p:sp>
    </p:spTree>
    <p:extLst>
      <p:ext uri="{BB962C8B-B14F-4D97-AF65-F5344CB8AC3E}">
        <p14:creationId xmlns:p14="http://schemas.microsoft.com/office/powerpoint/2010/main" val="36671506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100" y="3085200"/>
            <a:ext cx="2737900"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BANTER? OR VERBAL ABUSE? - Activity</a:t>
            </a:r>
            <a:endParaRPr lang="en-GB" sz="2400" dirty="0">
              <a:ea typeface="Batang" panose="02030600000101010101" pitchFamily="18" charset="-127"/>
              <a:cs typeface="Aparajita" panose="020B0604020202020204" pitchFamily="34" charset="0"/>
            </a:endParaRPr>
          </a:p>
        </p:txBody>
      </p:sp>
      <p:sp>
        <p:nvSpPr>
          <p:cNvPr id="5" name="TextBox 4"/>
          <p:cNvSpPr txBox="1"/>
          <p:nvPr/>
        </p:nvSpPr>
        <p:spPr>
          <a:xfrm>
            <a:off x="481263" y="1020278"/>
            <a:ext cx="11184556" cy="923330"/>
          </a:xfrm>
          <a:prstGeom prst="rect">
            <a:avLst/>
          </a:prstGeom>
          <a:noFill/>
        </p:spPr>
        <p:txBody>
          <a:bodyPr wrap="square" rtlCol="0">
            <a:spAutoFit/>
          </a:bodyPr>
          <a:lstStyle/>
          <a:p>
            <a:r>
              <a:rPr lang="en-GB" dirty="0" smtClean="0"/>
              <a:t>We’re going to hear 3 scenarios (take a look in your booklet to see if you have 1!)</a:t>
            </a:r>
          </a:p>
          <a:p>
            <a:endParaRPr lang="en-GB" dirty="0"/>
          </a:p>
          <a:p>
            <a:r>
              <a:rPr lang="en-GB" dirty="0" smtClean="0"/>
              <a:t>When you hear something that moves it from banter to abuse, raise your red card.</a:t>
            </a:r>
            <a:endParaRPr lang="en-GB" dirty="0"/>
          </a:p>
        </p:txBody>
      </p:sp>
      <p:sp>
        <p:nvSpPr>
          <p:cNvPr id="9" name="TextBox 8"/>
          <p:cNvSpPr txBox="1"/>
          <p:nvPr/>
        </p:nvSpPr>
        <p:spPr>
          <a:xfrm>
            <a:off x="481263" y="2069353"/>
            <a:ext cx="8880473" cy="4801314"/>
          </a:xfrm>
          <a:prstGeom prst="rect">
            <a:avLst/>
          </a:prstGeom>
          <a:noFill/>
          <a:ln>
            <a:noFill/>
          </a:ln>
        </p:spPr>
        <p:txBody>
          <a:bodyPr wrap="square" rtlCol="0">
            <a:spAutoFit/>
          </a:bodyPr>
          <a:lstStyle/>
          <a:p>
            <a:r>
              <a:rPr lang="en-GB" u="sng" dirty="0" smtClean="0"/>
              <a:t>Scenario 1</a:t>
            </a:r>
          </a:p>
          <a:p>
            <a:endParaRPr lang="en-GB" dirty="0" smtClean="0"/>
          </a:p>
          <a:p>
            <a:r>
              <a:rPr lang="en-GB" dirty="0" smtClean="0"/>
              <a:t>Zoe’s </a:t>
            </a:r>
            <a:r>
              <a:rPr lang="en-GB" dirty="0"/>
              <a:t>not very good at football. </a:t>
            </a:r>
            <a:r>
              <a:rPr lang="en-GB" dirty="0" smtClean="0"/>
              <a:t>Her </a:t>
            </a:r>
            <a:r>
              <a:rPr lang="en-GB" dirty="0"/>
              <a:t>friends make jokes about how </a:t>
            </a:r>
            <a:r>
              <a:rPr lang="en-GB" dirty="0" smtClean="0"/>
              <a:t>she’ll </a:t>
            </a:r>
            <a:r>
              <a:rPr lang="en-GB" dirty="0"/>
              <a:t>never make the school team or have a career in the premier league. </a:t>
            </a:r>
            <a:r>
              <a:rPr lang="en-GB" dirty="0" smtClean="0"/>
              <a:t>Zoe’s </a:t>
            </a:r>
            <a:r>
              <a:rPr lang="en-GB" dirty="0"/>
              <a:t>OK with this – </a:t>
            </a:r>
            <a:r>
              <a:rPr lang="en-GB" dirty="0" smtClean="0"/>
              <a:t>she </a:t>
            </a:r>
            <a:r>
              <a:rPr lang="en-GB" dirty="0"/>
              <a:t>still enjoys playing for fun at lunchtime and </a:t>
            </a:r>
            <a:r>
              <a:rPr lang="en-GB" dirty="0" smtClean="0"/>
              <a:t>she </a:t>
            </a:r>
            <a:r>
              <a:rPr lang="en-GB" dirty="0"/>
              <a:t>knows that </a:t>
            </a:r>
            <a:r>
              <a:rPr lang="en-GB" dirty="0" smtClean="0"/>
              <a:t>she’s </a:t>
            </a:r>
            <a:r>
              <a:rPr lang="en-GB" dirty="0"/>
              <a:t>good at other things. </a:t>
            </a:r>
            <a:r>
              <a:rPr lang="en-GB" dirty="0" smtClean="0"/>
              <a:t>She </a:t>
            </a:r>
            <a:r>
              <a:rPr lang="en-GB" dirty="0"/>
              <a:t>laughs with </a:t>
            </a:r>
            <a:r>
              <a:rPr lang="en-GB" dirty="0" smtClean="0"/>
              <a:t>her </a:t>
            </a:r>
            <a:r>
              <a:rPr lang="en-GB" dirty="0"/>
              <a:t>friends about how </a:t>
            </a:r>
            <a:r>
              <a:rPr lang="en-GB" dirty="0" smtClean="0"/>
              <a:t>she’d </a:t>
            </a:r>
            <a:r>
              <a:rPr lang="en-GB" dirty="0"/>
              <a:t>be rubbish on the school team – </a:t>
            </a:r>
            <a:r>
              <a:rPr lang="en-GB" dirty="0" smtClean="0"/>
              <a:t>she’d </a:t>
            </a:r>
            <a:r>
              <a:rPr lang="en-GB" dirty="0"/>
              <a:t>probably kick the ball the wrong way or fall over during an important match</a:t>
            </a:r>
            <a:r>
              <a:rPr lang="en-GB" dirty="0" smtClean="0"/>
              <a:t>!</a:t>
            </a:r>
          </a:p>
          <a:p>
            <a:endParaRPr lang="en-GB" dirty="0"/>
          </a:p>
          <a:p>
            <a:r>
              <a:rPr lang="en-GB" dirty="0"/>
              <a:t>Some of </a:t>
            </a:r>
            <a:r>
              <a:rPr lang="en-GB" dirty="0" smtClean="0"/>
              <a:t>Zoe’s </a:t>
            </a:r>
            <a:r>
              <a:rPr lang="en-GB" dirty="0"/>
              <a:t>friends continue the joke the next day. Soon, everyone in </a:t>
            </a:r>
            <a:r>
              <a:rPr lang="en-GB" dirty="0" smtClean="0"/>
              <a:t>her </a:t>
            </a:r>
            <a:r>
              <a:rPr lang="en-GB" dirty="0"/>
              <a:t>class is making jokes and it shows no sign of stopping. </a:t>
            </a:r>
            <a:r>
              <a:rPr lang="en-GB" dirty="0" smtClean="0"/>
              <a:t>She </a:t>
            </a:r>
            <a:r>
              <a:rPr lang="en-GB" dirty="0"/>
              <a:t>feels a bit picked on so he says, ‘OK, enough now – the joke’s getting old</a:t>
            </a:r>
            <a:r>
              <a:rPr lang="en-GB" dirty="0" smtClean="0"/>
              <a:t>!’.</a:t>
            </a:r>
          </a:p>
          <a:p>
            <a:endParaRPr lang="en-GB" dirty="0"/>
          </a:p>
          <a:p>
            <a:r>
              <a:rPr lang="en-GB" dirty="0"/>
              <a:t>No one listens, though. Every lunchtime, </a:t>
            </a:r>
            <a:r>
              <a:rPr lang="en-GB" dirty="0" smtClean="0"/>
              <a:t>Zoe’s </a:t>
            </a:r>
            <a:r>
              <a:rPr lang="en-GB" dirty="0"/>
              <a:t>friends gather round </a:t>
            </a:r>
            <a:r>
              <a:rPr lang="en-GB" dirty="0" smtClean="0"/>
              <a:t>her </a:t>
            </a:r>
            <a:r>
              <a:rPr lang="en-GB" dirty="0"/>
              <a:t>and make ‘jokes’ about how bad </a:t>
            </a:r>
            <a:r>
              <a:rPr lang="en-GB" dirty="0" smtClean="0"/>
              <a:t>she </a:t>
            </a:r>
            <a:r>
              <a:rPr lang="en-GB" dirty="0"/>
              <a:t>is at football. Everyone laughs. No one wants </a:t>
            </a:r>
            <a:r>
              <a:rPr lang="en-GB" dirty="0" smtClean="0"/>
              <a:t>her to </a:t>
            </a:r>
            <a:r>
              <a:rPr lang="en-GB" dirty="0"/>
              <a:t>play on their team, then </a:t>
            </a:r>
            <a:r>
              <a:rPr lang="en-GB" dirty="0" smtClean="0"/>
              <a:t>Zoe’s </a:t>
            </a:r>
            <a:r>
              <a:rPr lang="en-GB" dirty="0"/>
              <a:t>friends steal </a:t>
            </a:r>
            <a:r>
              <a:rPr lang="en-GB" dirty="0" smtClean="0"/>
              <a:t>her </a:t>
            </a:r>
            <a:r>
              <a:rPr lang="en-GB" dirty="0"/>
              <a:t>shoes and throw them on the roof so </a:t>
            </a:r>
            <a:r>
              <a:rPr lang="en-GB" dirty="0" smtClean="0"/>
              <a:t>she </a:t>
            </a:r>
            <a:r>
              <a:rPr lang="en-GB" dirty="0"/>
              <a:t>can’t play at all. They keep doing this every day for a week.</a:t>
            </a:r>
          </a:p>
          <a:p>
            <a:endParaRPr lang="en-GB" dirty="0"/>
          </a:p>
        </p:txBody>
      </p:sp>
    </p:spTree>
    <p:extLst>
      <p:ext uri="{BB962C8B-B14F-4D97-AF65-F5344CB8AC3E}">
        <p14:creationId xmlns:p14="http://schemas.microsoft.com/office/powerpoint/2010/main" val="2708185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100" y="3085200"/>
            <a:ext cx="2737900"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BANTER? OR VERBAL ABUSE? - Activity</a:t>
            </a:r>
            <a:endParaRPr lang="en-GB" sz="2400" dirty="0">
              <a:ea typeface="Batang" panose="02030600000101010101" pitchFamily="18" charset="-127"/>
              <a:cs typeface="Aparajita" panose="020B0604020202020204" pitchFamily="34" charset="0"/>
            </a:endParaRPr>
          </a:p>
        </p:txBody>
      </p:sp>
      <p:sp>
        <p:nvSpPr>
          <p:cNvPr id="5" name="TextBox 4"/>
          <p:cNvSpPr txBox="1"/>
          <p:nvPr/>
        </p:nvSpPr>
        <p:spPr>
          <a:xfrm>
            <a:off x="481263" y="1020278"/>
            <a:ext cx="11184556" cy="923330"/>
          </a:xfrm>
          <a:prstGeom prst="rect">
            <a:avLst/>
          </a:prstGeom>
          <a:noFill/>
        </p:spPr>
        <p:txBody>
          <a:bodyPr wrap="square" rtlCol="0">
            <a:spAutoFit/>
          </a:bodyPr>
          <a:lstStyle/>
          <a:p>
            <a:r>
              <a:rPr lang="en-GB" dirty="0" smtClean="0"/>
              <a:t>We’re going to hear 3 scenarios (take a look in your booklet to see if you have 1!)</a:t>
            </a:r>
          </a:p>
          <a:p>
            <a:endParaRPr lang="en-GB" dirty="0"/>
          </a:p>
          <a:p>
            <a:r>
              <a:rPr lang="en-GB" dirty="0" smtClean="0"/>
              <a:t>When you hear something that moves it from banter to abuse, raise your red card.</a:t>
            </a:r>
            <a:endParaRPr lang="en-GB" dirty="0"/>
          </a:p>
        </p:txBody>
      </p:sp>
      <p:sp>
        <p:nvSpPr>
          <p:cNvPr id="9" name="TextBox 8"/>
          <p:cNvSpPr txBox="1"/>
          <p:nvPr/>
        </p:nvSpPr>
        <p:spPr>
          <a:xfrm>
            <a:off x="481263" y="2069353"/>
            <a:ext cx="8880473" cy="3970318"/>
          </a:xfrm>
          <a:prstGeom prst="rect">
            <a:avLst/>
          </a:prstGeom>
          <a:noFill/>
          <a:ln>
            <a:noFill/>
          </a:ln>
        </p:spPr>
        <p:txBody>
          <a:bodyPr wrap="square" rtlCol="0">
            <a:spAutoFit/>
          </a:bodyPr>
          <a:lstStyle/>
          <a:p>
            <a:r>
              <a:rPr lang="en-GB" u="sng" dirty="0" smtClean="0"/>
              <a:t>Scenario 2</a:t>
            </a:r>
          </a:p>
          <a:p>
            <a:endParaRPr lang="en-GB" u="sng" dirty="0"/>
          </a:p>
          <a:p>
            <a:r>
              <a:rPr lang="en-GB" dirty="0"/>
              <a:t>Sam confides in a friend about their crush on a classmate. They ask their friend not to tell anyone, but soon everyone knows. People start going ‘</a:t>
            </a:r>
            <a:r>
              <a:rPr lang="en-GB" dirty="0" err="1"/>
              <a:t>whooooo</a:t>
            </a:r>
            <a:r>
              <a:rPr lang="en-GB" dirty="0"/>
              <a:t>’ when the classmate walks in. Sam’s embarrassed, but they try not to take too much notice and assume the teasing will stop soon</a:t>
            </a:r>
            <a:r>
              <a:rPr lang="en-GB" dirty="0" smtClean="0"/>
              <a:t>.</a:t>
            </a:r>
          </a:p>
          <a:p>
            <a:endParaRPr lang="en-GB" dirty="0"/>
          </a:p>
          <a:p>
            <a:r>
              <a:rPr lang="en-GB" dirty="0"/>
              <a:t>One day, someone pushes Sam so they fall onto the classmate they have a crush on. The classmate tells everyone that Sam’s a ‘creep’ and everyone laughs</a:t>
            </a:r>
            <a:r>
              <a:rPr lang="en-GB" dirty="0" smtClean="0"/>
              <a:t>.</a:t>
            </a:r>
          </a:p>
          <a:p>
            <a:endParaRPr lang="en-GB" dirty="0"/>
          </a:p>
          <a:p>
            <a:r>
              <a:rPr lang="en-GB" dirty="0"/>
              <a:t>Later, Sam finds out that they have been removed from a chat group and blocked from their friends’ social media. No one talks to them at school anymore.</a:t>
            </a:r>
          </a:p>
          <a:p>
            <a:endParaRPr lang="en-GB" dirty="0"/>
          </a:p>
          <a:p>
            <a:endParaRPr lang="en-GB" dirty="0"/>
          </a:p>
        </p:txBody>
      </p:sp>
    </p:spTree>
    <p:extLst>
      <p:ext uri="{BB962C8B-B14F-4D97-AF65-F5344CB8AC3E}">
        <p14:creationId xmlns:p14="http://schemas.microsoft.com/office/powerpoint/2010/main" val="97432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100" y="3085200"/>
            <a:ext cx="2737900"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BANTER? OR VERBAL ABUSE? - Activity</a:t>
            </a:r>
            <a:endParaRPr lang="en-GB" sz="2400" dirty="0">
              <a:ea typeface="Batang" panose="02030600000101010101" pitchFamily="18" charset="-127"/>
              <a:cs typeface="Aparajita" panose="020B0604020202020204" pitchFamily="34" charset="0"/>
            </a:endParaRPr>
          </a:p>
        </p:txBody>
      </p:sp>
      <p:sp>
        <p:nvSpPr>
          <p:cNvPr id="5" name="TextBox 4"/>
          <p:cNvSpPr txBox="1"/>
          <p:nvPr/>
        </p:nvSpPr>
        <p:spPr>
          <a:xfrm>
            <a:off x="481263" y="1020278"/>
            <a:ext cx="11184556" cy="923330"/>
          </a:xfrm>
          <a:prstGeom prst="rect">
            <a:avLst/>
          </a:prstGeom>
          <a:noFill/>
        </p:spPr>
        <p:txBody>
          <a:bodyPr wrap="square" rtlCol="0">
            <a:spAutoFit/>
          </a:bodyPr>
          <a:lstStyle/>
          <a:p>
            <a:r>
              <a:rPr lang="en-GB" dirty="0" smtClean="0"/>
              <a:t>We’re going to hear 3 scenarios (take a look in your booklet to see if you have 1!)</a:t>
            </a:r>
          </a:p>
          <a:p>
            <a:endParaRPr lang="en-GB" dirty="0"/>
          </a:p>
          <a:p>
            <a:r>
              <a:rPr lang="en-GB" dirty="0" smtClean="0"/>
              <a:t>When you hear something that moves it from banter to abuse, raise your red card.</a:t>
            </a:r>
            <a:endParaRPr lang="en-GB" dirty="0"/>
          </a:p>
        </p:txBody>
      </p:sp>
      <p:sp>
        <p:nvSpPr>
          <p:cNvPr id="9" name="TextBox 8"/>
          <p:cNvSpPr txBox="1"/>
          <p:nvPr/>
        </p:nvSpPr>
        <p:spPr>
          <a:xfrm>
            <a:off x="481263" y="2069353"/>
            <a:ext cx="8880473" cy="4801314"/>
          </a:xfrm>
          <a:prstGeom prst="rect">
            <a:avLst/>
          </a:prstGeom>
          <a:noFill/>
          <a:ln>
            <a:noFill/>
          </a:ln>
        </p:spPr>
        <p:txBody>
          <a:bodyPr wrap="square" rtlCol="0">
            <a:spAutoFit/>
          </a:bodyPr>
          <a:lstStyle/>
          <a:p>
            <a:r>
              <a:rPr lang="en-GB" u="sng" dirty="0" smtClean="0"/>
              <a:t>Scenario 3</a:t>
            </a:r>
          </a:p>
          <a:p>
            <a:endParaRPr lang="en-GB" u="sng" dirty="0"/>
          </a:p>
          <a:p>
            <a:r>
              <a:rPr lang="en-GB" dirty="0"/>
              <a:t>This week, Taylor’s been really busy with after school activities. They’ve been so busy that they totally forgot to do their Maths homework! Thankfully, they were able to copy their best friend’s. This doesn't usually happen, and Taylor was a bit embarrassed, but they laughed about it with their friends</a:t>
            </a:r>
            <a:r>
              <a:rPr lang="en-GB" dirty="0" smtClean="0"/>
              <a:t>.</a:t>
            </a:r>
          </a:p>
          <a:p>
            <a:endParaRPr lang="en-GB" dirty="0"/>
          </a:p>
          <a:p>
            <a:r>
              <a:rPr lang="en-GB" dirty="0"/>
              <a:t>That evening, someone makes a social media story with a photo of Taylor and the hashtag #fail on it. Taylor knows they meant it as a joke, and they can kind of see how it’s funny, but they message the person and ask them to take it down anyway</a:t>
            </a:r>
            <a:r>
              <a:rPr lang="en-GB" dirty="0" smtClean="0"/>
              <a:t>.</a:t>
            </a:r>
          </a:p>
          <a:p>
            <a:endParaRPr lang="en-GB" dirty="0"/>
          </a:p>
          <a:p>
            <a:r>
              <a:rPr lang="en-GB" dirty="0"/>
              <a:t>Before they know it, some of Taylor’s friends have shared the story and it feels like it’s everywhere. The next day, everyone in the school seems to know about Taylor’s mistake. They start whispering ‘#fail’ to Taylor when they pass in the corridor. This goes on for almost a whole term.</a:t>
            </a:r>
          </a:p>
          <a:p>
            <a:endParaRPr lang="en-GB" dirty="0"/>
          </a:p>
          <a:p>
            <a:endParaRPr lang="en-GB" dirty="0"/>
          </a:p>
        </p:txBody>
      </p:sp>
    </p:spTree>
    <p:extLst>
      <p:ext uri="{BB962C8B-B14F-4D97-AF65-F5344CB8AC3E}">
        <p14:creationId xmlns:p14="http://schemas.microsoft.com/office/powerpoint/2010/main" val="266751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BANTER? OR VERBAL ABUSE? - Activity</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567891" y="1145406"/>
            <a:ext cx="6795435" cy="369332"/>
          </a:xfrm>
          <a:prstGeom prst="rect">
            <a:avLst/>
          </a:prstGeom>
          <a:noFill/>
        </p:spPr>
        <p:txBody>
          <a:bodyPr wrap="square" rtlCol="0">
            <a:spAutoFit/>
          </a:bodyPr>
          <a:lstStyle/>
          <a:p>
            <a:r>
              <a:rPr lang="en-GB" dirty="0" smtClean="0"/>
              <a:t>What made the difference?</a:t>
            </a:r>
            <a:endParaRPr lang="en-GB" dirty="0"/>
          </a:p>
        </p:txBody>
      </p:sp>
    </p:spTree>
    <p:extLst>
      <p:ext uri="{BB962C8B-B14F-4D97-AF65-F5344CB8AC3E}">
        <p14:creationId xmlns:p14="http://schemas.microsoft.com/office/powerpoint/2010/main" val="4733045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8"/>
            <a:ext cx="8569513"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THAT’S IT FOR WEEK TWO!</a:t>
            </a:r>
            <a:endParaRPr lang="en-GB" sz="2400" dirty="0">
              <a:ea typeface="Batang" panose="02030600000101010101" pitchFamily="18" charset="-127"/>
              <a:cs typeface="Aparajita"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2887" y="1101442"/>
            <a:ext cx="1199557" cy="1168400"/>
          </a:xfrm>
          <a:prstGeom prst="rect">
            <a:avLst/>
          </a:prstGeom>
        </p:spPr>
      </p:pic>
      <p:sp>
        <p:nvSpPr>
          <p:cNvPr id="8" name="TextBox 7"/>
          <p:cNvSpPr txBox="1"/>
          <p:nvPr/>
        </p:nvSpPr>
        <p:spPr>
          <a:xfrm>
            <a:off x="1940560" y="1371600"/>
            <a:ext cx="5547360" cy="369332"/>
          </a:xfrm>
          <a:prstGeom prst="rect">
            <a:avLst/>
          </a:prstGeom>
          <a:noFill/>
        </p:spPr>
        <p:txBody>
          <a:bodyPr wrap="square" rtlCol="0">
            <a:spAutoFit/>
          </a:bodyPr>
          <a:lstStyle/>
          <a:p>
            <a:r>
              <a:rPr lang="en-GB" dirty="0" smtClean="0"/>
              <a:t>Does anyone want to speak?</a:t>
            </a:r>
            <a:endParaRPr lang="en-GB" dirty="0"/>
          </a:p>
        </p:txBody>
      </p:sp>
      <p:sp>
        <p:nvSpPr>
          <p:cNvPr id="10" name="TextBox 9"/>
          <p:cNvSpPr txBox="1"/>
          <p:nvPr/>
        </p:nvSpPr>
        <p:spPr>
          <a:xfrm>
            <a:off x="472887" y="3312438"/>
            <a:ext cx="7223760" cy="923330"/>
          </a:xfrm>
          <a:prstGeom prst="rect">
            <a:avLst/>
          </a:prstGeom>
          <a:noFill/>
          <a:ln>
            <a:solidFill>
              <a:srgbClr val="7030A0"/>
            </a:solidFill>
          </a:ln>
        </p:spPr>
        <p:txBody>
          <a:bodyPr wrap="square" rtlCol="0">
            <a:spAutoFit/>
          </a:bodyPr>
          <a:lstStyle/>
          <a:p>
            <a:r>
              <a:rPr lang="en-GB" dirty="0" smtClean="0"/>
              <a:t>Keep an eye out for episodes 5 &amp; 6 being sent to you this week!</a:t>
            </a:r>
          </a:p>
          <a:p>
            <a:endParaRPr lang="en-GB" dirty="0"/>
          </a:p>
          <a:p>
            <a:r>
              <a:rPr lang="en-GB" dirty="0" smtClean="0"/>
              <a:t>See you all to chat about the issues they raise same time next week.</a:t>
            </a:r>
            <a:endParaRPr lang="en-GB" dirty="0"/>
          </a:p>
        </p:txBody>
      </p:sp>
    </p:spTree>
    <p:extLst>
      <p:ext uri="{BB962C8B-B14F-4D97-AF65-F5344CB8AC3E}">
        <p14:creationId xmlns:p14="http://schemas.microsoft.com/office/powerpoint/2010/main" val="3297928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YOUR PERSPECTIVE</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38679"/>
            <a:ext cx="10661904" cy="369332"/>
          </a:xfrm>
          <a:prstGeom prst="rect">
            <a:avLst/>
          </a:prstGeom>
          <a:noFill/>
        </p:spPr>
        <p:txBody>
          <a:bodyPr wrap="square" rtlCol="0">
            <a:spAutoFit/>
          </a:bodyPr>
          <a:lstStyle/>
          <a:p>
            <a:r>
              <a:rPr lang="en-GB" dirty="0" smtClean="0"/>
              <a:t>Now we’ve read episodes 3 &amp; 4, let’s see how we reacted to the different topics.</a:t>
            </a:r>
            <a:endParaRPr lang="en-GB"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6344" y="1910778"/>
            <a:ext cx="5097744" cy="3593909"/>
          </a:xfrm>
          <a:prstGeom prst="rect">
            <a:avLst/>
          </a:prstGeom>
        </p:spPr>
      </p:pic>
      <p:sp>
        <p:nvSpPr>
          <p:cNvPr id="10" name="TextBox 9"/>
          <p:cNvSpPr txBox="1"/>
          <p:nvPr/>
        </p:nvSpPr>
        <p:spPr>
          <a:xfrm>
            <a:off x="5468112" y="2905055"/>
            <a:ext cx="3950208" cy="369332"/>
          </a:xfrm>
          <a:prstGeom prst="rect">
            <a:avLst/>
          </a:prstGeom>
          <a:noFill/>
        </p:spPr>
        <p:txBody>
          <a:bodyPr wrap="square" rtlCol="0">
            <a:spAutoFit/>
          </a:bodyPr>
          <a:lstStyle/>
          <a:p>
            <a:r>
              <a:rPr lang="en-GB" dirty="0" smtClean="0"/>
              <a:t>Go to menti.com on your phones.</a:t>
            </a:r>
            <a:endParaRPr lang="en-GB" dirty="0"/>
          </a:p>
        </p:txBody>
      </p:sp>
    </p:spTree>
    <p:extLst>
      <p:ext uri="{BB962C8B-B14F-4D97-AF65-F5344CB8AC3E}">
        <p14:creationId xmlns:p14="http://schemas.microsoft.com/office/powerpoint/2010/main" val="4034253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98565" y="3136392"/>
            <a:ext cx="2693435" cy="3721608"/>
          </a:xfrm>
          <a:prstGeom prst="rect">
            <a:avLst/>
          </a:prstGeom>
        </p:spPr>
      </p:pic>
      <p:sp>
        <p:nvSpPr>
          <p:cNvPr id="8" name="TextBox 7"/>
          <p:cNvSpPr txBox="1"/>
          <p:nvPr/>
        </p:nvSpPr>
        <p:spPr>
          <a:xfrm>
            <a:off x="472887" y="411903"/>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‘ALRIGHT SMILER’ – STREET HARRASSMENT</a:t>
            </a:r>
            <a:endParaRPr lang="en-GB" sz="2400" dirty="0">
              <a:ea typeface="Batang" panose="02030600000101010101" pitchFamily="18" charset="-127"/>
              <a:cs typeface="Aparajita" panose="020B0604020202020204" pitchFamily="34" charset="0"/>
            </a:endParaRPr>
          </a:p>
        </p:txBody>
      </p:sp>
      <p:pic>
        <p:nvPicPr>
          <p:cNvPr id="2" name="Picture 1"/>
          <p:cNvPicPr>
            <a:picLocks noChangeAspect="1"/>
          </p:cNvPicPr>
          <p:nvPr/>
        </p:nvPicPr>
        <p:blipFill>
          <a:blip r:embed="rId3"/>
          <a:stretch>
            <a:fillRect/>
          </a:stretch>
        </p:blipFill>
        <p:spPr>
          <a:xfrm>
            <a:off x="472887" y="1233000"/>
            <a:ext cx="6836143" cy="5183272"/>
          </a:xfrm>
          <a:prstGeom prst="rect">
            <a:avLst/>
          </a:prstGeom>
        </p:spPr>
      </p:pic>
      <p:sp>
        <p:nvSpPr>
          <p:cNvPr id="3" name="TextBox 2"/>
          <p:cNvSpPr txBox="1"/>
          <p:nvPr/>
        </p:nvSpPr>
        <p:spPr>
          <a:xfrm>
            <a:off x="7610498" y="1233000"/>
            <a:ext cx="4158114" cy="2031325"/>
          </a:xfrm>
          <a:prstGeom prst="rect">
            <a:avLst/>
          </a:prstGeom>
          <a:noFill/>
        </p:spPr>
        <p:txBody>
          <a:bodyPr wrap="square" rtlCol="0">
            <a:spAutoFit/>
          </a:bodyPr>
          <a:lstStyle/>
          <a:p>
            <a:r>
              <a:rPr lang="en-GB" dirty="0" smtClean="0"/>
              <a:t>Woman or girl walking alone. Man or group of men shouting out comments.</a:t>
            </a:r>
          </a:p>
          <a:p>
            <a:endParaRPr lang="en-GB" dirty="0"/>
          </a:p>
          <a:p>
            <a:r>
              <a:rPr lang="en-GB" dirty="0" smtClean="0"/>
              <a:t>Does this look familiar?</a:t>
            </a:r>
          </a:p>
          <a:p>
            <a:endParaRPr lang="en-GB" dirty="0" smtClean="0"/>
          </a:p>
          <a:p>
            <a:endParaRPr lang="en-GB" dirty="0"/>
          </a:p>
          <a:p>
            <a:endParaRPr lang="en-GB" dirty="0"/>
          </a:p>
        </p:txBody>
      </p:sp>
      <p:sp>
        <p:nvSpPr>
          <p:cNvPr id="9" name="TextBox 8"/>
          <p:cNvSpPr txBox="1"/>
          <p:nvPr/>
        </p:nvSpPr>
        <p:spPr>
          <a:xfrm>
            <a:off x="7610498" y="2999952"/>
            <a:ext cx="1655545" cy="3416320"/>
          </a:xfrm>
          <a:prstGeom prst="rect">
            <a:avLst/>
          </a:prstGeom>
          <a:noFill/>
        </p:spPr>
        <p:txBody>
          <a:bodyPr wrap="square" rtlCol="0">
            <a:spAutoFit/>
          </a:bodyPr>
          <a:lstStyle/>
          <a:p>
            <a:r>
              <a:rPr lang="en-GB" dirty="0" smtClean="0"/>
              <a:t>Jasmine gives a jokey, light hearted response.</a:t>
            </a:r>
          </a:p>
          <a:p>
            <a:endParaRPr lang="en-GB" dirty="0"/>
          </a:p>
          <a:p>
            <a:r>
              <a:rPr lang="en-GB" dirty="0" smtClean="0"/>
              <a:t>Do you think she’s feeling jokey?</a:t>
            </a:r>
          </a:p>
          <a:p>
            <a:endParaRPr lang="en-GB" dirty="0"/>
          </a:p>
          <a:p>
            <a:r>
              <a:rPr lang="en-GB" dirty="0" smtClean="0"/>
              <a:t>So why does she act that way?</a:t>
            </a:r>
            <a:endParaRPr lang="en-GB" dirty="0"/>
          </a:p>
        </p:txBody>
      </p:sp>
    </p:spTree>
    <p:extLst>
      <p:ext uri="{BB962C8B-B14F-4D97-AF65-F5344CB8AC3E}">
        <p14:creationId xmlns:p14="http://schemas.microsoft.com/office/powerpoint/2010/main" val="1865119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411903"/>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WHAT ELSE HAVE WE HEARD?</a:t>
            </a:r>
            <a:endParaRPr lang="en-GB" sz="2400" dirty="0">
              <a:ea typeface="Batang" panose="02030600000101010101" pitchFamily="18" charset="-127"/>
              <a:cs typeface="Aparajita" panose="020B0604020202020204" pitchFamily="34" charset="0"/>
            </a:endParaRPr>
          </a:p>
        </p:txBody>
      </p:sp>
      <p:pic>
        <p:nvPicPr>
          <p:cNvPr id="8" name="Picture 7"/>
          <p:cNvPicPr>
            <a:picLocks noChangeAspect="1"/>
          </p:cNvPicPr>
          <p:nvPr/>
        </p:nvPicPr>
        <p:blipFill>
          <a:blip r:embed="rId3"/>
          <a:stretch>
            <a:fillRect/>
          </a:stretch>
        </p:blipFill>
        <p:spPr>
          <a:xfrm>
            <a:off x="472887" y="1175743"/>
            <a:ext cx="5343525" cy="2181225"/>
          </a:xfrm>
          <a:prstGeom prst="rect">
            <a:avLst/>
          </a:prstGeom>
        </p:spPr>
      </p:pic>
      <p:pic>
        <p:nvPicPr>
          <p:cNvPr id="9" name="Picture 8"/>
          <p:cNvPicPr>
            <a:picLocks noChangeAspect="1"/>
          </p:cNvPicPr>
          <p:nvPr/>
        </p:nvPicPr>
        <p:blipFill>
          <a:blip r:embed="rId4"/>
          <a:stretch>
            <a:fillRect/>
          </a:stretch>
        </p:blipFill>
        <p:spPr>
          <a:xfrm>
            <a:off x="472887" y="4239429"/>
            <a:ext cx="2638425" cy="2190750"/>
          </a:xfrm>
          <a:prstGeom prst="rect">
            <a:avLst/>
          </a:prstGeom>
        </p:spPr>
      </p:pic>
      <p:sp>
        <p:nvSpPr>
          <p:cNvPr id="10" name="TextBox 9"/>
          <p:cNvSpPr txBox="1"/>
          <p:nvPr/>
        </p:nvSpPr>
        <p:spPr>
          <a:xfrm>
            <a:off x="472886" y="3593310"/>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WHAT COULD YOU SAY?</a:t>
            </a:r>
            <a:endParaRPr lang="en-GB" sz="2400" dirty="0">
              <a:ea typeface="Batang" panose="02030600000101010101" pitchFamily="18" charset="-127"/>
              <a:cs typeface="Aparajita" panose="020B0604020202020204" pitchFamily="34" charset="0"/>
            </a:endParaRPr>
          </a:p>
        </p:txBody>
      </p:sp>
    </p:spTree>
    <p:extLst>
      <p:ext uri="{BB962C8B-B14F-4D97-AF65-F5344CB8AC3E}">
        <p14:creationId xmlns:p14="http://schemas.microsoft.com/office/powerpoint/2010/main" val="2547746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D7B3EB"/>
          </a:solidFill>
          <a:ln>
            <a:solidFill>
              <a:srgbClr val="BC3ACE"/>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109728" y="109728"/>
            <a:ext cx="11960352" cy="6665976"/>
          </a:xfrm>
          <a:prstGeom prst="rect">
            <a:avLst/>
          </a:prstGeom>
          <a:noFill/>
          <a:ln w="38100">
            <a:solidFill>
              <a:srgbClr val="BE37FB"/>
            </a:solidFill>
          </a:ln>
          <a:effectLst>
            <a:softEdge rad="635000"/>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0417" y="3085200"/>
            <a:ext cx="2201583"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YOUR PERSPECTIVE</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38679"/>
            <a:ext cx="10661904" cy="369332"/>
          </a:xfrm>
          <a:prstGeom prst="rect">
            <a:avLst/>
          </a:prstGeom>
          <a:noFill/>
        </p:spPr>
        <p:txBody>
          <a:bodyPr wrap="square" rtlCol="0">
            <a:spAutoFit/>
          </a:bodyPr>
          <a:lstStyle/>
          <a:p>
            <a:r>
              <a:rPr lang="en-GB" dirty="0" smtClean="0"/>
              <a:t>I’m interested in hearing your views on street harassment.</a:t>
            </a:r>
            <a:endParaRPr lang="en-GB"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6344" y="1910778"/>
            <a:ext cx="5097744" cy="3593909"/>
          </a:xfrm>
          <a:prstGeom prst="rect">
            <a:avLst/>
          </a:prstGeom>
        </p:spPr>
      </p:pic>
      <p:sp>
        <p:nvSpPr>
          <p:cNvPr id="10" name="TextBox 9"/>
          <p:cNvSpPr txBox="1"/>
          <p:nvPr/>
        </p:nvSpPr>
        <p:spPr>
          <a:xfrm>
            <a:off x="5468112" y="2905055"/>
            <a:ext cx="3950208" cy="369332"/>
          </a:xfrm>
          <a:prstGeom prst="rect">
            <a:avLst/>
          </a:prstGeom>
          <a:noFill/>
        </p:spPr>
        <p:txBody>
          <a:bodyPr wrap="square" rtlCol="0">
            <a:spAutoFit/>
          </a:bodyPr>
          <a:lstStyle/>
          <a:p>
            <a:r>
              <a:rPr lang="en-GB" dirty="0" smtClean="0"/>
              <a:t>Go to menti.com on your phones.</a:t>
            </a:r>
            <a:endParaRPr lang="en-GB" dirty="0"/>
          </a:p>
        </p:txBody>
      </p:sp>
    </p:spTree>
    <p:extLst>
      <p:ext uri="{BB962C8B-B14F-4D97-AF65-F5344CB8AC3E}">
        <p14:creationId xmlns:p14="http://schemas.microsoft.com/office/powerpoint/2010/main" val="1095616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6542" y="3103672"/>
            <a:ext cx="2585457" cy="3772800"/>
          </a:xfrm>
          <a:prstGeom prst="rect">
            <a:avLst/>
          </a:prstGeom>
        </p:spPr>
      </p:pic>
      <p:sp>
        <p:nvSpPr>
          <p:cNvPr id="7" name="TextBox 6"/>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FIGHTING BACK – “Cheer Up Luv”</a:t>
            </a:r>
            <a:endParaRPr lang="en-GB" sz="2400" dirty="0">
              <a:ea typeface="Batang" panose="02030600000101010101" pitchFamily="18" charset="-127"/>
              <a:cs typeface="Aparajita" panose="020B0604020202020204" pitchFamily="34" charset="0"/>
            </a:endParaRPr>
          </a:p>
        </p:txBody>
      </p:sp>
      <p:pic>
        <p:nvPicPr>
          <p:cNvPr id="3" name="610LZuBFdVQ"/>
          <p:cNvPicPr>
            <a:picLocks noRot="1" noChangeAspect="1"/>
          </p:cNvPicPr>
          <p:nvPr>
            <a:videoFile r:link="rId1"/>
          </p:nvPr>
        </p:nvPicPr>
        <p:blipFill>
          <a:blip r:embed="rId4"/>
          <a:stretch>
            <a:fillRect/>
          </a:stretch>
        </p:blipFill>
        <p:spPr>
          <a:xfrm>
            <a:off x="472887" y="1182709"/>
            <a:ext cx="6115298" cy="3439855"/>
          </a:xfrm>
          <a:prstGeom prst="rect">
            <a:avLst/>
          </a:prstGeom>
        </p:spPr>
      </p:pic>
      <p:sp>
        <p:nvSpPr>
          <p:cNvPr id="8" name="TextBox 7"/>
          <p:cNvSpPr txBox="1"/>
          <p:nvPr/>
        </p:nvSpPr>
        <p:spPr>
          <a:xfrm>
            <a:off x="472887" y="5419023"/>
            <a:ext cx="8382355" cy="369332"/>
          </a:xfrm>
          <a:prstGeom prst="rect">
            <a:avLst/>
          </a:prstGeom>
          <a:noFill/>
        </p:spPr>
        <p:txBody>
          <a:bodyPr wrap="square" rtlCol="0">
            <a:spAutoFit/>
          </a:bodyPr>
          <a:lstStyle/>
          <a:p>
            <a:r>
              <a:rPr lang="en-GB" dirty="0" smtClean="0"/>
              <a:t>What do you think of Eliza Hatch’s photography project?</a:t>
            </a:r>
            <a:endParaRPr lang="en-GB" dirty="0"/>
          </a:p>
        </p:txBody>
      </p:sp>
    </p:spTree>
    <p:extLst>
      <p:ext uri="{BB962C8B-B14F-4D97-AF65-F5344CB8AC3E}">
        <p14:creationId xmlns:p14="http://schemas.microsoft.com/office/powerpoint/2010/main" val="1582075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6" name="TextBox 5"/>
          <p:cNvSpPr txBox="1"/>
          <p:nvPr/>
        </p:nvSpPr>
        <p:spPr>
          <a:xfrm>
            <a:off x="472887" y="310838"/>
            <a:ext cx="5857027"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SPOTTING RED FLAGS</a:t>
            </a:r>
            <a:endParaRPr lang="en-GB" sz="2400" dirty="0">
              <a:ea typeface="Batang" panose="02030600000101010101" pitchFamily="18" charset="-127"/>
              <a:cs typeface="Aparajita" panose="020B0604020202020204" pitchFamily="34" charset="0"/>
            </a:endParaRPr>
          </a:p>
        </p:txBody>
      </p:sp>
      <p:pic>
        <p:nvPicPr>
          <p:cNvPr id="8" name="Picture 7"/>
          <p:cNvPicPr>
            <a:picLocks noChangeAspect="1"/>
          </p:cNvPicPr>
          <p:nvPr/>
        </p:nvPicPr>
        <p:blipFill>
          <a:blip r:embed="rId4"/>
          <a:stretch>
            <a:fillRect/>
          </a:stretch>
        </p:blipFill>
        <p:spPr>
          <a:xfrm>
            <a:off x="472887" y="1316855"/>
            <a:ext cx="8143875" cy="46863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61866" y="4145731"/>
            <a:ext cx="1071560" cy="1417671"/>
          </a:xfrm>
          <a:prstGeom prst="rect">
            <a:avLst/>
          </a:prstGeom>
        </p:spPr>
      </p:pic>
      <p:sp>
        <p:nvSpPr>
          <p:cNvPr id="9" name="TextBox 8"/>
          <p:cNvSpPr txBox="1"/>
          <p:nvPr/>
        </p:nvSpPr>
        <p:spPr>
          <a:xfrm>
            <a:off x="9044352" y="1316855"/>
            <a:ext cx="3166712" cy="369332"/>
          </a:xfrm>
          <a:prstGeom prst="rect">
            <a:avLst/>
          </a:prstGeom>
          <a:noFill/>
        </p:spPr>
        <p:txBody>
          <a:bodyPr wrap="square" rtlCol="0">
            <a:spAutoFit/>
          </a:bodyPr>
          <a:lstStyle/>
          <a:p>
            <a:r>
              <a:rPr lang="en-GB" dirty="0" smtClean="0"/>
              <a:t>How many can you see?</a:t>
            </a:r>
            <a:endParaRPr lang="en-GB" dirty="0"/>
          </a:p>
        </p:txBody>
      </p:sp>
    </p:spTree>
    <p:extLst>
      <p:ext uri="{BB962C8B-B14F-4D97-AF65-F5344CB8AC3E}">
        <p14:creationId xmlns:p14="http://schemas.microsoft.com/office/powerpoint/2010/main" val="136426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FDEB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83127"/>
            <a:ext cx="12016509" cy="6696364"/>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4299" y="3085200"/>
            <a:ext cx="2910825"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SECRET KEEPING – Why might you keep secrets from your friend? </a:t>
            </a:r>
            <a:endParaRPr lang="en-GB" sz="2400" dirty="0">
              <a:ea typeface="Batang" panose="02030600000101010101" pitchFamily="18" charset="-127"/>
              <a:cs typeface="Aparajita" panose="020B0604020202020204" pitchFamily="34" charset="0"/>
            </a:endParaRPr>
          </a:p>
        </p:txBody>
      </p:sp>
      <p:pic>
        <p:nvPicPr>
          <p:cNvPr id="7" name="Picture 6"/>
          <p:cNvPicPr>
            <a:picLocks noChangeAspect="1"/>
          </p:cNvPicPr>
          <p:nvPr/>
        </p:nvPicPr>
        <p:blipFill>
          <a:blip r:embed="rId3"/>
          <a:stretch>
            <a:fillRect/>
          </a:stretch>
        </p:blipFill>
        <p:spPr>
          <a:xfrm>
            <a:off x="3934327" y="2184985"/>
            <a:ext cx="2590800" cy="229552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887" y="855631"/>
            <a:ext cx="1199557" cy="1168400"/>
          </a:xfrm>
          <a:prstGeom prst="rect">
            <a:avLst/>
          </a:prstGeom>
        </p:spPr>
      </p:pic>
    </p:spTree>
    <p:extLst>
      <p:ext uri="{BB962C8B-B14F-4D97-AF65-F5344CB8AC3E}">
        <p14:creationId xmlns:p14="http://schemas.microsoft.com/office/powerpoint/2010/main" val="3803591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solidFill>
            <a:srgbClr val="B9E4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83127" y="73892"/>
            <a:ext cx="12016509" cy="6696364"/>
          </a:xfrm>
          <a:prstGeom prst="rect">
            <a:avLst/>
          </a:prstGeom>
          <a:noFill/>
          <a:ln w="38100">
            <a:solidFill>
              <a:srgbClr val="2CA5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4100" y="3085200"/>
            <a:ext cx="2737900" cy="3772800"/>
          </a:xfrm>
          <a:prstGeom prst="rect">
            <a:avLst/>
          </a:prstGeom>
        </p:spPr>
      </p:pic>
      <p:sp>
        <p:nvSpPr>
          <p:cNvPr id="6" name="TextBox 5"/>
          <p:cNvSpPr txBox="1"/>
          <p:nvPr/>
        </p:nvSpPr>
        <p:spPr>
          <a:xfrm>
            <a:off x="472887" y="310839"/>
            <a:ext cx="9181252" cy="461665"/>
          </a:xfrm>
          <a:prstGeom prst="rect">
            <a:avLst/>
          </a:prstGeom>
          <a:noFill/>
          <a:ln>
            <a:noFill/>
          </a:ln>
        </p:spPr>
        <p:txBody>
          <a:bodyPr wrap="square" rtlCol="0">
            <a:spAutoFit/>
          </a:bodyPr>
          <a:lstStyle/>
          <a:p>
            <a:r>
              <a:rPr lang="en-GB" sz="2400" dirty="0" smtClean="0">
                <a:ea typeface="Batang" panose="02030600000101010101" pitchFamily="18" charset="-127"/>
                <a:cs typeface="Aparajita" panose="020B0604020202020204" pitchFamily="34" charset="0"/>
              </a:rPr>
              <a:t>BANTER? OR VERBAL ABUSE?</a:t>
            </a:r>
            <a:endParaRPr lang="en-GB" sz="2400" dirty="0">
              <a:ea typeface="Batang" panose="02030600000101010101" pitchFamily="18" charset="-127"/>
              <a:cs typeface="Aparajita" panose="020B0604020202020204" pitchFamily="34" charset="0"/>
            </a:endParaRPr>
          </a:p>
        </p:txBody>
      </p:sp>
      <p:sp>
        <p:nvSpPr>
          <p:cNvPr id="7" name="TextBox 6"/>
          <p:cNvSpPr txBox="1"/>
          <p:nvPr/>
        </p:nvSpPr>
        <p:spPr>
          <a:xfrm>
            <a:off x="472887" y="1009451"/>
            <a:ext cx="5755907" cy="369332"/>
          </a:xfrm>
          <a:prstGeom prst="rect">
            <a:avLst/>
          </a:prstGeom>
          <a:noFill/>
        </p:spPr>
        <p:txBody>
          <a:bodyPr wrap="square" rtlCol="0">
            <a:spAutoFit/>
          </a:bodyPr>
          <a:lstStyle/>
          <a:p>
            <a:r>
              <a:rPr lang="en-GB" dirty="0" smtClean="0"/>
              <a:t>What does banter actually mean? It’s a very misused word.</a:t>
            </a:r>
            <a:endParaRPr lang="en-GB" dirty="0"/>
          </a:p>
        </p:txBody>
      </p:sp>
      <p:pic>
        <p:nvPicPr>
          <p:cNvPr id="8" name="Picture 7"/>
          <p:cNvPicPr>
            <a:picLocks noChangeAspect="1"/>
          </p:cNvPicPr>
          <p:nvPr/>
        </p:nvPicPr>
        <p:blipFill>
          <a:blip r:embed="rId3"/>
          <a:stretch>
            <a:fillRect/>
          </a:stretch>
        </p:blipFill>
        <p:spPr>
          <a:xfrm>
            <a:off x="500352" y="2269549"/>
            <a:ext cx="8172450" cy="2305050"/>
          </a:xfrm>
          <a:prstGeom prst="rect">
            <a:avLst/>
          </a:prstGeom>
        </p:spPr>
      </p:pic>
    </p:spTree>
    <p:extLst>
      <p:ext uri="{BB962C8B-B14F-4D97-AF65-F5344CB8AC3E}">
        <p14:creationId xmlns:p14="http://schemas.microsoft.com/office/powerpoint/2010/main" val="2705798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1070</Words>
  <Application>Microsoft Office PowerPoint</Application>
  <PresentationFormat>Widescreen</PresentationFormat>
  <Paragraphs>82</Paragraphs>
  <Slides>14</Slides>
  <Notes>4</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Batang</vt:lpstr>
      <vt:lpstr>Aparajita</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Lynch Smith</dc:creator>
  <cp:lastModifiedBy>Liz Lynch Smith</cp:lastModifiedBy>
  <cp:revision>13</cp:revision>
  <dcterms:created xsi:type="dcterms:W3CDTF">2020-12-11T12:42:41Z</dcterms:created>
  <dcterms:modified xsi:type="dcterms:W3CDTF">2020-12-11T16:17:10Z</dcterms:modified>
</cp:coreProperties>
</file>