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58" r:id="rId3"/>
    <p:sldId id="259" r:id="rId4"/>
    <p:sldId id="260" r:id="rId5"/>
    <p:sldId id="261" r:id="rId6"/>
    <p:sldId id="262" r:id="rId7"/>
    <p:sldId id="263" r:id="rId8"/>
    <p:sldId id="265" r:id="rId9"/>
    <p:sldId id="266" r:id="rId10"/>
    <p:sldId id="267" r:id="rId11"/>
    <p:sldId id="26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93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6" d="100"/>
          <a:sy n="66" d="100"/>
        </p:scale>
        <p:origin x="4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9F11C7-E73A-4463-8D03-5A6D2300204B}" type="datetimeFigureOut">
              <a:rPr lang="en-GB" smtClean="0"/>
              <a:t>04/01/2021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88ADBC-4E78-4C21-B162-0D54478F723C}" type="slidenum">
              <a:rPr lang="en-GB" smtClean="0"/>
              <a:t>‹#›</a:t>
            </a:fld>
            <a:endParaRPr lang="en-GB"/>
          </a:p>
        </p:txBody>
      </p:sp>
    </p:spTree>
    <p:extLst>
      <p:ext uri="{BB962C8B-B14F-4D97-AF65-F5344CB8AC3E}">
        <p14:creationId xmlns:p14="http://schemas.microsoft.com/office/powerpoint/2010/main" val="2943848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9A41582-889C-4236-92A7-78DB1274FC43}" type="slidenum">
              <a:rPr lang="en-GB" smtClean="0"/>
              <a:t>3</a:t>
            </a:fld>
            <a:endParaRPr lang="en-GB"/>
          </a:p>
        </p:txBody>
      </p:sp>
    </p:spTree>
    <p:extLst>
      <p:ext uri="{BB962C8B-B14F-4D97-AF65-F5344CB8AC3E}">
        <p14:creationId xmlns:p14="http://schemas.microsoft.com/office/powerpoint/2010/main" val="3612876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Say </a:t>
            </a:r>
            <a:endParaRPr lang="en-GB" dirty="0"/>
          </a:p>
        </p:txBody>
      </p:sp>
      <p:sp>
        <p:nvSpPr>
          <p:cNvPr id="4" name="Slide Number Placeholder 3"/>
          <p:cNvSpPr>
            <a:spLocks noGrp="1"/>
          </p:cNvSpPr>
          <p:nvPr>
            <p:ph type="sldNum" sz="quarter" idx="10"/>
          </p:nvPr>
        </p:nvSpPr>
        <p:spPr/>
        <p:txBody>
          <a:bodyPr/>
          <a:lstStyle/>
          <a:p>
            <a:fld id="{B488ADBC-4E78-4C21-B162-0D54478F723C}" type="slidenum">
              <a:rPr lang="en-GB" smtClean="0"/>
              <a:t>4</a:t>
            </a:fld>
            <a:endParaRPr lang="en-GB"/>
          </a:p>
        </p:txBody>
      </p:sp>
    </p:spTree>
    <p:extLst>
      <p:ext uri="{BB962C8B-B14F-4D97-AF65-F5344CB8AC3E}">
        <p14:creationId xmlns:p14="http://schemas.microsoft.com/office/powerpoint/2010/main" val="3614286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that </a:t>
            </a:r>
            <a:r>
              <a:rPr lang="en-US" dirty="0" err="1" smtClean="0"/>
              <a:t>Childline</a:t>
            </a:r>
            <a:r>
              <a:rPr lang="en-US" dirty="0" smtClean="0"/>
              <a:t> has a really good section on this – details in back of booklet</a:t>
            </a:r>
            <a:endParaRPr lang="en-GB" dirty="0"/>
          </a:p>
        </p:txBody>
      </p:sp>
      <p:sp>
        <p:nvSpPr>
          <p:cNvPr id="4" name="Slide Number Placeholder 3"/>
          <p:cNvSpPr>
            <a:spLocks noGrp="1"/>
          </p:cNvSpPr>
          <p:nvPr>
            <p:ph type="sldNum" sz="quarter" idx="10"/>
          </p:nvPr>
        </p:nvSpPr>
        <p:spPr/>
        <p:txBody>
          <a:bodyPr/>
          <a:lstStyle/>
          <a:p>
            <a:fld id="{B488ADBC-4E78-4C21-B162-0D54478F723C}" type="slidenum">
              <a:rPr lang="en-GB" smtClean="0"/>
              <a:t>6</a:t>
            </a:fld>
            <a:endParaRPr lang="en-GB"/>
          </a:p>
        </p:txBody>
      </p:sp>
    </p:spTree>
    <p:extLst>
      <p:ext uri="{BB962C8B-B14F-4D97-AF65-F5344CB8AC3E}">
        <p14:creationId xmlns:p14="http://schemas.microsoft.com/office/powerpoint/2010/main" val="422129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1A5A48D-356F-43AB-908C-A1185B2021D9}" type="datetimeFigureOut">
              <a:rPr lang="en-GB" smtClean="0"/>
              <a:t>04/01/2021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0A70B5-49A1-42A3-AA36-1204016B169B}" type="slidenum">
              <a:rPr lang="en-GB" smtClean="0"/>
              <a:t>‹#›</a:t>
            </a:fld>
            <a:endParaRPr lang="en-GB"/>
          </a:p>
        </p:txBody>
      </p:sp>
    </p:spTree>
    <p:extLst>
      <p:ext uri="{BB962C8B-B14F-4D97-AF65-F5344CB8AC3E}">
        <p14:creationId xmlns:p14="http://schemas.microsoft.com/office/powerpoint/2010/main" val="2196427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A5A48D-356F-43AB-908C-A1185B2021D9}" type="datetimeFigureOut">
              <a:rPr lang="en-GB" smtClean="0"/>
              <a:t>04/01/2021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0A70B5-49A1-42A3-AA36-1204016B169B}" type="slidenum">
              <a:rPr lang="en-GB" smtClean="0"/>
              <a:t>‹#›</a:t>
            </a:fld>
            <a:endParaRPr lang="en-GB"/>
          </a:p>
        </p:txBody>
      </p:sp>
    </p:spTree>
    <p:extLst>
      <p:ext uri="{BB962C8B-B14F-4D97-AF65-F5344CB8AC3E}">
        <p14:creationId xmlns:p14="http://schemas.microsoft.com/office/powerpoint/2010/main" val="3940148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A5A48D-356F-43AB-908C-A1185B2021D9}" type="datetimeFigureOut">
              <a:rPr lang="en-GB" smtClean="0"/>
              <a:t>04/01/2021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0A70B5-49A1-42A3-AA36-1204016B169B}" type="slidenum">
              <a:rPr lang="en-GB" smtClean="0"/>
              <a:t>‹#›</a:t>
            </a:fld>
            <a:endParaRPr lang="en-GB"/>
          </a:p>
        </p:txBody>
      </p:sp>
    </p:spTree>
    <p:extLst>
      <p:ext uri="{BB962C8B-B14F-4D97-AF65-F5344CB8AC3E}">
        <p14:creationId xmlns:p14="http://schemas.microsoft.com/office/powerpoint/2010/main" val="185955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1A5A48D-356F-43AB-908C-A1185B2021D9}" type="datetimeFigureOut">
              <a:rPr lang="en-GB" smtClean="0"/>
              <a:t>04/01/2021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0A70B5-49A1-42A3-AA36-1204016B169B}" type="slidenum">
              <a:rPr lang="en-GB" smtClean="0"/>
              <a:t>‹#›</a:t>
            </a:fld>
            <a:endParaRPr lang="en-GB"/>
          </a:p>
        </p:txBody>
      </p:sp>
    </p:spTree>
    <p:extLst>
      <p:ext uri="{BB962C8B-B14F-4D97-AF65-F5344CB8AC3E}">
        <p14:creationId xmlns:p14="http://schemas.microsoft.com/office/powerpoint/2010/main" val="3537477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A5A48D-356F-43AB-908C-A1185B2021D9}" type="datetimeFigureOut">
              <a:rPr lang="en-GB" smtClean="0"/>
              <a:t>04/01/2021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0A70B5-49A1-42A3-AA36-1204016B169B}" type="slidenum">
              <a:rPr lang="en-GB" smtClean="0"/>
              <a:t>‹#›</a:t>
            </a:fld>
            <a:endParaRPr lang="en-GB"/>
          </a:p>
        </p:txBody>
      </p:sp>
    </p:spTree>
    <p:extLst>
      <p:ext uri="{BB962C8B-B14F-4D97-AF65-F5344CB8AC3E}">
        <p14:creationId xmlns:p14="http://schemas.microsoft.com/office/powerpoint/2010/main" val="2376173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1A5A48D-356F-43AB-908C-A1185B2021D9}" type="datetimeFigureOut">
              <a:rPr lang="en-GB" smtClean="0"/>
              <a:t>04/01/2021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0A70B5-49A1-42A3-AA36-1204016B169B}" type="slidenum">
              <a:rPr lang="en-GB" smtClean="0"/>
              <a:t>‹#›</a:t>
            </a:fld>
            <a:endParaRPr lang="en-GB"/>
          </a:p>
        </p:txBody>
      </p:sp>
    </p:spTree>
    <p:extLst>
      <p:ext uri="{BB962C8B-B14F-4D97-AF65-F5344CB8AC3E}">
        <p14:creationId xmlns:p14="http://schemas.microsoft.com/office/powerpoint/2010/main" val="170969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1A5A48D-356F-43AB-908C-A1185B2021D9}" type="datetimeFigureOut">
              <a:rPr lang="en-GB" smtClean="0"/>
              <a:t>04/01/2021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E0A70B5-49A1-42A3-AA36-1204016B169B}" type="slidenum">
              <a:rPr lang="en-GB" smtClean="0"/>
              <a:t>‹#›</a:t>
            </a:fld>
            <a:endParaRPr lang="en-GB"/>
          </a:p>
        </p:txBody>
      </p:sp>
    </p:spTree>
    <p:extLst>
      <p:ext uri="{BB962C8B-B14F-4D97-AF65-F5344CB8AC3E}">
        <p14:creationId xmlns:p14="http://schemas.microsoft.com/office/powerpoint/2010/main" val="1290016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1A5A48D-356F-43AB-908C-A1185B2021D9}" type="datetimeFigureOut">
              <a:rPr lang="en-GB" smtClean="0"/>
              <a:t>04/01/2021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E0A70B5-49A1-42A3-AA36-1204016B169B}" type="slidenum">
              <a:rPr lang="en-GB" smtClean="0"/>
              <a:t>‹#›</a:t>
            </a:fld>
            <a:endParaRPr lang="en-GB"/>
          </a:p>
        </p:txBody>
      </p:sp>
    </p:spTree>
    <p:extLst>
      <p:ext uri="{BB962C8B-B14F-4D97-AF65-F5344CB8AC3E}">
        <p14:creationId xmlns:p14="http://schemas.microsoft.com/office/powerpoint/2010/main" val="1722214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A5A48D-356F-43AB-908C-A1185B2021D9}" type="datetimeFigureOut">
              <a:rPr lang="en-GB" smtClean="0"/>
              <a:t>04/01/2021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E0A70B5-49A1-42A3-AA36-1204016B169B}" type="slidenum">
              <a:rPr lang="en-GB" smtClean="0"/>
              <a:t>‹#›</a:t>
            </a:fld>
            <a:endParaRPr lang="en-GB"/>
          </a:p>
        </p:txBody>
      </p:sp>
    </p:spTree>
    <p:extLst>
      <p:ext uri="{BB962C8B-B14F-4D97-AF65-F5344CB8AC3E}">
        <p14:creationId xmlns:p14="http://schemas.microsoft.com/office/powerpoint/2010/main" val="1055276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A5A48D-356F-43AB-908C-A1185B2021D9}" type="datetimeFigureOut">
              <a:rPr lang="en-GB" smtClean="0"/>
              <a:t>04/01/2021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0A70B5-49A1-42A3-AA36-1204016B169B}" type="slidenum">
              <a:rPr lang="en-GB" smtClean="0"/>
              <a:t>‹#›</a:t>
            </a:fld>
            <a:endParaRPr lang="en-GB"/>
          </a:p>
        </p:txBody>
      </p:sp>
    </p:spTree>
    <p:extLst>
      <p:ext uri="{BB962C8B-B14F-4D97-AF65-F5344CB8AC3E}">
        <p14:creationId xmlns:p14="http://schemas.microsoft.com/office/powerpoint/2010/main" val="2289407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A5A48D-356F-43AB-908C-A1185B2021D9}" type="datetimeFigureOut">
              <a:rPr lang="en-GB" smtClean="0"/>
              <a:t>04/01/2021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0A70B5-49A1-42A3-AA36-1204016B169B}" type="slidenum">
              <a:rPr lang="en-GB" smtClean="0"/>
              <a:t>‹#›</a:t>
            </a:fld>
            <a:endParaRPr lang="en-GB"/>
          </a:p>
        </p:txBody>
      </p:sp>
    </p:spTree>
    <p:extLst>
      <p:ext uri="{BB962C8B-B14F-4D97-AF65-F5344CB8AC3E}">
        <p14:creationId xmlns:p14="http://schemas.microsoft.com/office/powerpoint/2010/main" val="16262893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A5A48D-356F-43AB-908C-A1185B2021D9}" type="datetimeFigureOut">
              <a:rPr lang="en-GB" smtClean="0"/>
              <a:t>04/01/2021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0A70B5-49A1-42A3-AA36-1204016B169B}" type="slidenum">
              <a:rPr lang="en-GB" smtClean="0"/>
              <a:t>‹#›</a:t>
            </a:fld>
            <a:endParaRPr lang="en-GB"/>
          </a:p>
        </p:txBody>
      </p:sp>
    </p:spTree>
    <p:extLst>
      <p:ext uri="{BB962C8B-B14F-4D97-AF65-F5344CB8AC3E}">
        <p14:creationId xmlns:p14="http://schemas.microsoft.com/office/powerpoint/2010/main" val="19746292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5.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B9E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p:cNvSpPr/>
          <p:nvPr/>
        </p:nvSpPr>
        <p:spPr>
          <a:xfrm>
            <a:off x="83127" y="73892"/>
            <a:ext cx="12016509" cy="6696364"/>
          </a:xfrm>
          <a:prstGeom prst="rect">
            <a:avLst/>
          </a:prstGeom>
          <a:noFill/>
          <a:ln w="3810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06542" y="3103672"/>
            <a:ext cx="2585457" cy="3772800"/>
          </a:xfrm>
          <a:prstGeom prst="rect">
            <a:avLst/>
          </a:prstGeom>
        </p:spPr>
      </p:pic>
      <p:sp>
        <p:nvSpPr>
          <p:cNvPr id="6" name="TextBox 5"/>
          <p:cNvSpPr txBox="1"/>
          <p:nvPr/>
        </p:nvSpPr>
        <p:spPr>
          <a:xfrm>
            <a:off x="472887" y="310838"/>
            <a:ext cx="5857027"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Mind The Signs – OUR AGREEMENT</a:t>
            </a:r>
            <a:endParaRPr lang="en-GB" sz="2400" dirty="0">
              <a:ea typeface="Batang" panose="02030600000101010101" pitchFamily="18" charset="-127"/>
              <a:cs typeface="Aparajita" panose="020B0604020202020204" pitchFamily="34" charset="0"/>
            </a:endParaRPr>
          </a:p>
        </p:txBody>
      </p:sp>
      <p:sp>
        <p:nvSpPr>
          <p:cNvPr id="7" name="TextBox 6"/>
          <p:cNvSpPr txBox="1"/>
          <p:nvPr/>
        </p:nvSpPr>
        <p:spPr>
          <a:xfrm>
            <a:off x="472887" y="1083196"/>
            <a:ext cx="11660638" cy="400110"/>
          </a:xfrm>
          <a:prstGeom prst="rect">
            <a:avLst/>
          </a:prstGeom>
          <a:noFill/>
        </p:spPr>
        <p:txBody>
          <a:bodyPr wrap="square" rtlCol="0">
            <a:spAutoFit/>
          </a:bodyPr>
          <a:lstStyle/>
          <a:p>
            <a:pPr lvl="0"/>
            <a:r>
              <a:rPr lang="en-GB" sz="2000" b="1" dirty="0">
                <a:ea typeface="Batang" panose="02030600000101010101" pitchFamily="18" charset="-127"/>
                <a:cs typeface="Arial" panose="020B0604020202020204" pitchFamily="34" charset="0"/>
              </a:rPr>
              <a:t>No </a:t>
            </a:r>
            <a:r>
              <a:rPr lang="en-GB" sz="2000" b="1" dirty="0" smtClean="0">
                <a:ea typeface="Batang" panose="02030600000101010101" pitchFamily="18" charset="-127"/>
                <a:cs typeface="Arial" panose="020B0604020202020204" pitchFamily="34" charset="0"/>
              </a:rPr>
              <a:t>Judgement</a:t>
            </a:r>
            <a:r>
              <a:rPr lang="en-GB" sz="2000" dirty="0" smtClean="0">
                <a:ea typeface="Batang" panose="02030600000101010101" pitchFamily="18" charset="-127"/>
                <a:cs typeface="Arial" panose="020B0604020202020204" pitchFamily="34" charset="0"/>
              </a:rPr>
              <a:t> </a:t>
            </a:r>
            <a:r>
              <a:rPr lang="en-GB" sz="2000" dirty="0">
                <a:ea typeface="Batang" panose="02030600000101010101" pitchFamily="18" charset="-127"/>
                <a:cs typeface="Arial" panose="020B0604020202020204" pitchFamily="34" charset="0"/>
              </a:rPr>
              <a:t>No such thing as a stupid question. Listen to the views of others with an open mind</a:t>
            </a:r>
          </a:p>
        </p:txBody>
      </p:sp>
      <p:sp>
        <p:nvSpPr>
          <p:cNvPr id="8" name="TextBox 7"/>
          <p:cNvSpPr txBox="1"/>
          <p:nvPr/>
        </p:nvSpPr>
        <p:spPr>
          <a:xfrm>
            <a:off x="472887" y="1604513"/>
            <a:ext cx="11080937" cy="984885"/>
          </a:xfrm>
          <a:prstGeom prst="rect">
            <a:avLst/>
          </a:prstGeom>
          <a:noFill/>
        </p:spPr>
        <p:txBody>
          <a:bodyPr wrap="square" rtlCol="0">
            <a:spAutoFit/>
          </a:bodyPr>
          <a:lstStyle/>
          <a:p>
            <a:r>
              <a:rPr lang="en-GB" sz="2000" b="1" dirty="0" smtClean="0">
                <a:ea typeface="Batang" panose="02030600000101010101" pitchFamily="18" charset="-127"/>
              </a:rPr>
              <a:t>Respect </a:t>
            </a:r>
            <a:r>
              <a:rPr lang="en-GB" sz="2000" dirty="0">
                <a:ea typeface="Batang" panose="02030600000101010101" pitchFamily="18" charset="-127"/>
              </a:rPr>
              <a:t>Each person here is of equal value, each voice of equal weight. No unkind words or oppressive language.</a:t>
            </a:r>
          </a:p>
          <a:p>
            <a:endParaRPr lang="en-GB" dirty="0"/>
          </a:p>
        </p:txBody>
      </p:sp>
      <p:sp>
        <p:nvSpPr>
          <p:cNvPr id="9" name="TextBox 8"/>
          <p:cNvSpPr txBox="1"/>
          <p:nvPr/>
        </p:nvSpPr>
        <p:spPr>
          <a:xfrm>
            <a:off x="472887" y="2433676"/>
            <a:ext cx="11467114" cy="400110"/>
          </a:xfrm>
          <a:prstGeom prst="rect">
            <a:avLst/>
          </a:prstGeom>
          <a:noFill/>
        </p:spPr>
        <p:txBody>
          <a:bodyPr wrap="square" rtlCol="0">
            <a:spAutoFit/>
          </a:bodyPr>
          <a:lstStyle/>
          <a:p>
            <a:pPr lvl="0"/>
            <a:r>
              <a:rPr lang="en-GB" sz="2000" b="1" dirty="0" smtClean="0">
                <a:ea typeface="Batang" panose="02030600000101010101" pitchFamily="18" charset="-127"/>
              </a:rPr>
              <a:t>Confidentiality </a:t>
            </a:r>
            <a:r>
              <a:rPr lang="en-GB" sz="2000" dirty="0">
                <a:ea typeface="Batang" panose="02030600000101010101" pitchFamily="18" charset="-127"/>
              </a:rPr>
              <a:t>We won’t pass on things you’ve shared, unless you or someone else could be at risk. </a:t>
            </a:r>
          </a:p>
        </p:txBody>
      </p:sp>
      <p:sp>
        <p:nvSpPr>
          <p:cNvPr id="10" name="TextBox 9"/>
          <p:cNvSpPr txBox="1"/>
          <p:nvPr/>
        </p:nvSpPr>
        <p:spPr>
          <a:xfrm>
            <a:off x="484094" y="2951182"/>
            <a:ext cx="9812050" cy="984885"/>
          </a:xfrm>
          <a:prstGeom prst="rect">
            <a:avLst/>
          </a:prstGeom>
          <a:noFill/>
        </p:spPr>
        <p:txBody>
          <a:bodyPr wrap="square" rtlCol="0">
            <a:spAutoFit/>
          </a:bodyPr>
          <a:lstStyle/>
          <a:p>
            <a:r>
              <a:rPr lang="en-GB" sz="2000" b="1" dirty="0">
                <a:ea typeface="Batang" panose="02030600000101010101" pitchFamily="18" charset="-127"/>
              </a:rPr>
              <a:t>Right to </a:t>
            </a:r>
            <a:r>
              <a:rPr lang="en-GB" sz="2000" b="1" dirty="0" smtClean="0">
                <a:ea typeface="Batang" panose="02030600000101010101" pitchFamily="18" charset="-127"/>
              </a:rPr>
              <a:t>pass </a:t>
            </a:r>
            <a:r>
              <a:rPr lang="en-GB" sz="2000" dirty="0">
                <a:ea typeface="Batang" panose="02030600000101010101" pitchFamily="18" charset="-127"/>
              </a:rPr>
              <a:t>You are under no pressure to share personal information about yourself. Say as much or as little as you want about your </a:t>
            </a:r>
            <a:r>
              <a:rPr lang="en-GB" sz="2000" dirty="0" smtClean="0">
                <a:ea typeface="Batang" panose="02030600000101010101" pitchFamily="18" charset="-127"/>
              </a:rPr>
              <a:t>own </a:t>
            </a:r>
            <a:r>
              <a:rPr lang="en-GB" sz="2000" dirty="0">
                <a:ea typeface="Batang" panose="02030600000101010101" pitchFamily="18" charset="-127"/>
              </a:rPr>
              <a:t>experiences.</a:t>
            </a:r>
          </a:p>
          <a:p>
            <a:endParaRPr lang="en-GB" dirty="0"/>
          </a:p>
        </p:txBody>
      </p:sp>
      <p:sp>
        <p:nvSpPr>
          <p:cNvPr id="11" name="TextBox 10"/>
          <p:cNvSpPr txBox="1"/>
          <p:nvPr/>
        </p:nvSpPr>
        <p:spPr>
          <a:xfrm>
            <a:off x="484094" y="3784156"/>
            <a:ext cx="9122447" cy="707886"/>
          </a:xfrm>
          <a:prstGeom prst="rect">
            <a:avLst/>
          </a:prstGeom>
          <a:noFill/>
        </p:spPr>
        <p:txBody>
          <a:bodyPr wrap="square" rtlCol="0">
            <a:spAutoFit/>
          </a:bodyPr>
          <a:lstStyle/>
          <a:p>
            <a:pPr lvl="0"/>
            <a:r>
              <a:rPr lang="en-GB" sz="2000" b="1" dirty="0" smtClean="0">
                <a:ea typeface="Batang" panose="02030600000101010101" pitchFamily="18" charset="-127"/>
              </a:rPr>
              <a:t>Anonymity </a:t>
            </a:r>
            <a:r>
              <a:rPr lang="en-GB" sz="2000" dirty="0">
                <a:ea typeface="Batang" panose="02030600000101010101" pitchFamily="18" charset="-127"/>
              </a:rPr>
              <a:t>If you wish to say something to </a:t>
            </a:r>
            <a:r>
              <a:rPr lang="en-GB" sz="2000" dirty="0" smtClean="0">
                <a:ea typeface="Batang" panose="02030600000101010101" pitchFamily="18" charset="-127"/>
              </a:rPr>
              <a:t>me </a:t>
            </a:r>
            <a:r>
              <a:rPr lang="en-GB" sz="2000" dirty="0">
                <a:ea typeface="Batang" panose="02030600000101010101" pitchFamily="18" charset="-127"/>
              </a:rPr>
              <a:t>without the rest of the group listening, send me a message. We will make time after.</a:t>
            </a:r>
          </a:p>
        </p:txBody>
      </p:sp>
      <p:sp>
        <p:nvSpPr>
          <p:cNvPr id="12" name="TextBox 11"/>
          <p:cNvSpPr txBox="1"/>
          <p:nvPr/>
        </p:nvSpPr>
        <p:spPr>
          <a:xfrm>
            <a:off x="484094" y="4636129"/>
            <a:ext cx="9235978" cy="707886"/>
          </a:xfrm>
          <a:prstGeom prst="rect">
            <a:avLst/>
          </a:prstGeom>
          <a:noFill/>
        </p:spPr>
        <p:txBody>
          <a:bodyPr wrap="square" rtlCol="0">
            <a:spAutoFit/>
          </a:bodyPr>
          <a:lstStyle/>
          <a:p>
            <a:pPr lvl="0"/>
            <a:r>
              <a:rPr lang="en-GB" sz="2000" b="1" dirty="0">
                <a:ea typeface="Batang" panose="02030600000101010101" pitchFamily="18" charset="-127"/>
              </a:rPr>
              <a:t>Right to a </a:t>
            </a:r>
            <a:r>
              <a:rPr lang="en-GB" sz="2000" b="1" dirty="0" smtClean="0">
                <a:ea typeface="Batang" panose="02030600000101010101" pitchFamily="18" charset="-127"/>
              </a:rPr>
              <a:t>break </a:t>
            </a:r>
            <a:r>
              <a:rPr lang="en-GB" sz="2000" dirty="0">
                <a:ea typeface="Batang" panose="02030600000101010101" pitchFamily="18" charset="-127"/>
              </a:rPr>
              <a:t>If you are struggling with the content, you can go to a breakout room, or take a few minutes off camera. Try to tell me first.</a:t>
            </a:r>
          </a:p>
        </p:txBody>
      </p:sp>
      <p:sp>
        <p:nvSpPr>
          <p:cNvPr id="13" name="TextBox 12"/>
          <p:cNvSpPr txBox="1"/>
          <p:nvPr/>
        </p:nvSpPr>
        <p:spPr>
          <a:xfrm>
            <a:off x="484094" y="5488102"/>
            <a:ext cx="9235978" cy="1015663"/>
          </a:xfrm>
          <a:prstGeom prst="rect">
            <a:avLst/>
          </a:prstGeom>
          <a:noFill/>
        </p:spPr>
        <p:txBody>
          <a:bodyPr wrap="square" rtlCol="0">
            <a:spAutoFit/>
          </a:bodyPr>
          <a:lstStyle/>
          <a:p>
            <a:pPr lvl="0"/>
            <a:r>
              <a:rPr lang="en-GB" sz="2000" b="1" dirty="0" smtClean="0">
                <a:ea typeface="Batang" panose="02030600000101010101" pitchFamily="18" charset="-127"/>
              </a:rPr>
              <a:t>Technical </a:t>
            </a:r>
            <a:r>
              <a:rPr lang="en-GB" sz="2000" dirty="0">
                <a:ea typeface="Batang" panose="02030600000101010101" pitchFamily="18" charset="-127"/>
              </a:rPr>
              <a:t>If I mute you as a group, it’s to cut out background noise or speed up some explanation, not to shut you up. Wave or message if you need to say something – I will unmute.</a:t>
            </a:r>
          </a:p>
        </p:txBody>
      </p:sp>
    </p:spTree>
    <p:extLst>
      <p:ext uri="{BB962C8B-B14F-4D97-AF65-F5344CB8AC3E}">
        <p14:creationId xmlns:p14="http://schemas.microsoft.com/office/powerpoint/2010/main" val="17033495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98565" y="3136392"/>
            <a:ext cx="2693435" cy="3721608"/>
          </a:xfrm>
          <a:prstGeom prst="rect">
            <a:avLst/>
          </a:prstGeom>
        </p:spPr>
      </p:pic>
      <p:sp>
        <p:nvSpPr>
          <p:cNvPr id="7" name="TextBox 6"/>
          <p:cNvSpPr txBox="1"/>
          <p:nvPr/>
        </p:nvSpPr>
        <p:spPr>
          <a:xfrm>
            <a:off x="472887" y="310838"/>
            <a:ext cx="8326174"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POWER &amp; CONTROL IN RELATIONSHIPS</a:t>
            </a:r>
          </a:p>
        </p:txBody>
      </p:sp>
      <p:pic>
        <p:nvPicPr>
          <p:cNvPr id="8" name="Picture 7"/>
          <p:cNvPicPr>
            <a:picLocks noChangeAspect="1"/>
          </p:cNvPicPr>
          <p:nvPr/>
        </p:nvPicPr>
        <p:blipFill>
          <a:blip r:embed="rId3"/>
          <a:stretch>
            <a:fillRect/>
          </a:stretch>
        </p:blipFill>
        <p:spPr>
          <a:xfrm>
            <a:off x="9363456" y="419702"/>
            <a:ext cx="2424386" cy="2017496"/>
          </a:xfrm>
          <a:prstGeom prst="rect">
            <a:avLst/>
          </a:prstGeom>
        </p:spPr>
      </p:pic>
      <p:pic>
        <p:nvPicPr>
          <p:cNvPr id="163" name="Picture 162"/>
          <p:cNvPicPr>
            <a:picLocks noChangeAspect="1"/>
          </p:cNvPicPr>
          <p:nvPr/>
        </p:nvPicPr>
        <p:blipFill>
          <a:blip r:embed="rId4"/>
          <a:stretch>
            <a:fillRect/>
          </a:stretch>
        </p:blipFill>
        <p:spPr>
          <a:xfrm>
            <a:off x="472887" y="1321115"/>
            <a:ext cx="4927558" cy="4905977"/>
          </a:xfrm>
          <a:prstGeom prst="rect">
            <a:avLst/>
          </a:prstGeom>
        </p:spPr>
      </p:pic>
      <p:sp>
        <p:nvSpPr>
          <p:cNvPr id="164" name="TextBox 163"/>
          <p:cNvSpPr txBox="1"/>
          <p:nvPr/>
        </p:nvSpPr>
        <p:spPr>
          <a:xfrm>
            <a:off x="5763604" y="4159272"/>
            <a:ext cx="3282215" cy="2031325"/>
          </a:xfrm>
          <a:prstGeom prst="rect">
            <a:avLst/>
          </a:prstGeom>
          <a:noFill/>
        </p:spPr>
        <p:txBody>
          <a:bodyPr wrap="square" rtlCol="0">
            <a:spAutoFit/>
          </a:bodyPr>
          <a:lstStyle/>
          <a:p>
            <a:r>
              <a:rPr lang="en-GB" dirty="0" smtClean="0"/>
              <a:t>In your booklets, match up the examples with the headings </a:t>
            </a:r>
          </a:p>
          <a:p>
            <a:r>
              <a:rPr lang="en-GB" dirty="0" smtClean="0"/>
              <a:t>(you can just write the letter!)</a:t>
            </a:r>
          </a:p>
          <a:p>
            <a:endParaRPr lang="en-GB" dirty="0"/>
          </a:p>
          <a:p>
            <a:r>
              <a:rPr lang="en-GB" dirty="0" smtClean="0"/>
              <a:t>Which of these behaviours do you recognise from Jas and Jake’s relationship?</a:t>
            </a:r>
            <a:endParaRPr lang="en-GB" dirty="0"/>
          </a:p>
        </p:txBody>
      </p:sp>
    </p:spTree>
    <p:extLst>
      <p:ext uri="{BB962C8B-B14F-4D97-AF65-F5344CB8AC3E}">
        <p14:creationId xmlns:p14="http://schemas.microsoft.com/office/powerpoint/2010/main" val="19060512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0417" y="3085200"/>
            <a:ext cx="2201583" cy="3772800"/>
          </a:xfrm>
          <a:prstGeom prst="rect">
            <a:avLst/>
          </a:prstGeom>
        </p:spPr>
      </p:pic>
      <p:sp>
        <p:nvSpPr>
          <p:cNvPr id="6" name="TextBox 5"/>
          <p:cNvSpPr txBox="1"/>
          <p:nvPr/>
        </p:nvSpPr>
        <p:spPr>
          <a:xfrm>
            <a:off x="472887" y="310838"/>
            <a:ext cx="8569513"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THAT’S IT FOR WEEK FIVE!</a:t>
            </a:r>
            <a:endParaRPr lang="en-GB" sz="2400" dirty="0">
              <a:ea typeface="Batang" panose="02030600000101010101" pitchFamily="18" charset="-127"/>
              <a:cs typeface="Aparajita" panose="020B0604020202020204"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887" y="1101442"/>
            <a:ext cx="1199557" cy="1168400"/>
          </a:xfrm>
          <a:prstGeom prst="rect">
            <a:avLst/>
          </a:prstGeom>
        </p:spPr>
      </p:pic>
      <p:sp>
        <p:nvSpPr>
          <p:cNvPr id="8" name="TextBox 7"/>
          <p:cNvSpPr txBox="1"/>
          <p:nvPr/>
        </p:nvSpPr>
        <p:spPr>
          <a:xfrm>
            <a:off x="1940560" y="1371600"/>
            <a:ext cx="5547360" cy="369332"/>
          </a:xfrm>
          <a:prstGeom prst="rect">
            <a:avLst/>
          </a:prstGeom>
          <a:noFill/>
        </p:spPr>
        <p:txBody>
          <a:bodyPr wrap="square" rtlCol="0">
            <a:spAutoFit/>
          </a:bodyPr>
          <a:lstStyle/>
          <a:p>
            <a:r>
              <a:rPr lang="en-GB" dirty="0" smtClean="0"/>
              <a:t>Does anyone want to speak?</a:t>
            </a:r>
            <a:endParaRPr lang="en-GB" dirty="0"/>
          </a:p>
        </p:txBody>
      </p:sp>
      <p:sp>
        <p:nvSpPr>
          <p:cNvPr id="10" name="TextBox 9"/>
          <p:cNvSpPr txBox="1"/>
          <p:nvPr/>
        </p:nvSpPr>
        <p:spPr>
          <a:xfrm>
            <a:off x="472887" y="3312438"/>
            <a:ext cx="7223760" cy="923330"/>
          </a:xfrm>
          <a:prstGeom prst="rect">
            <a:avLst/>
          </a:prstGeom>
          <a:noFill/>
          <a:ln>
            <a:solidFill>
              <a:srgbClr val="7030A0"/>
            </a:solidFill>
          </a:ln>
        </p:spPr>
        <p:txBody>
          <a:bodyPr wrap="square" rtlCol="0">
            <a:spAutoFit/>
          </a:bodyPr>
          <a:lstStyle/>
          <a:p>
            <a:r>
              <a:rPr lang="en-GB" dirty="0" smtClean="0"/>
              <a:t>Keep an eye out for the last </a:t>
            </a:r>
            <a:r>
              <a:rPr lang="en-GB" smtClean="0"/>
              <a:t>two episodes being </a:t>
            </a:r>
            <a:r>
              <a:rPr lang="en-GB" dirty="0" smtClean="0"/>
              <a:t>sent to you this week!</a:t>
            </a:r>
          </a:p>
          <a:p>
            <a:endParaRPr lang="en-GB" dirty="0"/>
          </a:p>
          <a:p>
            <a:r>
              <a:rPr lang="en-GB" dirty="0" smtClean="0"/>
              <a:t>See you all to chat about the issues they raise same time next week.</a:t>
            </a:r>
            <a:endParaRPr lang="en-GB" dirty="0"/>
          </a:p>
        </p:txBody>
      </p:sp>
    </p:spTree>
    <p:extLst>
      <p:ext uri="{BB962C8B-B14F-4D97-AF65-F5344CB8AC3E}">
        <p14:creationId xmlns:p14="http://schemas.microsoft.com/office/powerpoint/2010/main" val="19681452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FDEB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83127" y="83127"/>
            <a:ext cx="12016509" cy="6696364"/>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0" y="1709928"/>
            <a:ext cx="12192000" cy="225856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472887" y="310838"/>
            <a:ext cx="5857027"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TODAY’S KEY TOPICS</a:t>
            </a:r>
            <a:endParaRPr lang="en-GB" sz="2400" dirty="0">
              <a:ea typeface="Batang" panose="02030600000101010101" pitchFamily="18" charset="-127"/>
              <a:cs typeface="Aparajita" panose="020B0604020202020204" pitchFamily="34" charset="0"/>
            </a:endParaRPr>
          </a:p>
        </p:txBody>
      </p:sp>
      <p:sp>
        <p:nvSpPr>
          <p:cNvPr id="6" name="TextBox 5"/>
          <p:cNvSpPr txBox="1"/>
          <p:nvPr/>
        </p:nvSpPr>
        <p:spPr>
          <a:xfrm>
            <a:off x="475488" y="914400"/>
            <a:ext cx="10835640" cy="369332"/>
          </a:xfrm>
          <a:prstGeom prst="rect">
            <a:avLst/>
          </a:prstGeom>
          <a:noFill/>
        </p:spPr>
        <p:txBody>
          <a:bodyPr wrap="square" rtlCol="0">
            <a:spAutoFit/>
          </a:bodyPr>
          <a:lstStyle/>
          <a:p>
            <a:r>
              <a:rPr lang="en-GB" dirty="0" smtClean="0"/>
              <a:t>Match the topic with the picture. Can you tell us what’s going on in the picture?</a:t>
            </a:r>
            <a:endParaRPr lang="en-GB" dirty="0"/>
          </a:p>
        </p:txBody>
      </p:sp>
      <p:pic>
        <p:nvPicPr>
          <p:cNvPr id="7" name="Picture 6"/>
          <p:cNvPicPr>
            <a:picLocks noChangeAspect="1"/>
          </p:cNvPicPr>
          <p:nvPr/>
        </p:nvPicPr>
        <p:blipFill>
          <a:blip r:embed="rId2"/>
          <a:stretch>
            <a:fillRect/>
          </a:stretch>
        </p:blipFill>
        <p:spPr>
          <a:xfrm>
            <a:off x="650938" y="1824990"/>
            <a:ext cx="1819275" cy="2019300"/>
          </a:xfrm>
          <a:prstGeom prst="rect">
            <a:avLst/>
          </a:prstGeom>
        </p:spPr>
      </p:pic>
      <p:pic>
        <p:nvPicPr>
          <p:cNvPr id="8" name="Picture 7"/>
          <p:cNvPicPr>
            <a:picLocks noChangeAspect="1"/>
          </p:cNvPicPr>
          <p:nvPr/>
        </p:nvPicPr>
        <p:blipFill>
          <a:blip r:embed="rId3"/>
          <a:stretch>
            <a:fillRect/>
          </a:stretch>
        </p:blipFill>
        <p:spPr>
          <a:xfrm>
            <a:off x="2518055" y="1824990"/>
            <a:ext cx="4420630" cy="2019300"/>
          </a:xfrm>
          <a:prstGeom prst="rect">
            <a:avLst/>
          </a:prstGeom>
        </p:spPr>
      </p:pic>
      <p:pic>
        <p:nvPicPr>
          <p:cNvPr id="9" name="Picture 8"/>
          <p:cNvPicPr>
            <a:picLocks noChangeAspect="1"/>
          </p:cNvPicPr>
          <p:nvPr/>
        </p:nvPicPr>
        <p:blipFill>
          <a:blip r:embed="rId4"/>
          <a:stretch>
            <a:fillRect/>
          </a:stretch>
        </p:blipFill>
        <p:spPr>
          <a:xfrm>
            <a:off x="6986016" y="1824990"/>
            <a:ext cx="2424386" cy="201749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64299" y="3085200"/>
            <a:ext cx="2910825" cy="3772800"/>
          </a:xfrm>
          <a:prstGeom prst="rect">
            <a:avLst/>
          </a:prstGeom>
        </p:spPr>
      </p:pic>
      <p:sp>
        <p:nvSpPr>
          <p:cNvPr id="11" name="TextBox 10"/>
          <p:cNvSpPr txBox="1"/>
          <p:nvPr/>
        </p:nvSpPr>
        <p:spPr>
          <a:xfrm>
            <a:off x="472887" y="4394692"/>
            <a:ext cx="8412480" cy="1477328"/>
          </a:xfrm>
          <a:prstGeom prst="rect">
            <a:avLst/>
          </a:prstGeom>
          <a:noFill/>
        </p:spPr>
        <p:txBody>
          <a:bodyPr wrap="square" rtlCol="0">
            <a:spAutoFit/>
          </a:bodyPr>
          <a:lstStyle/>
          <a:p>
            <a:pPr marL="285750" indent="-285750">
              <a:buFont typeface="Wingdings" panose="05000000000000000000" pitchFamily="2" charset="2"/>
              <a:buChar char="v"/>
            </a:pPr>
            <a:r>
              <a:rPr lang="en-GB" dirty="0" smtClean="0"/>
              <a:t>SHARING OF SEXUAL CONTENT ON SCOIAL MEDIA  WITHOUT CONSENT</a:t>
            </a:r>
          </a:p>
          <a:p>
            <a:pPr marL="285750" indent="-285750">
              <a:buFont typeface="Wingdings" panose="05000000000000000000" pitchFamily="2" charset="2"/>
              <a:buChar char="v"/>
            </a:pPr>
            <a:endParaRPr lang="en-GB" dirty="0"/>
          </a:p>
          <a:p>
            <a:pPr marL="285750" indent="-285750">
              <a:buFont typeface="Wingdings" panose="05000000000000000000" pitchFamily="2" charset="2"/>
              <a:buChar char="v"/>
            </a:pPr>
            <a:r>
              <a:rPr lang="en-GB" dirty="0" smtClean="0"/>
              <a:t>MANIPULATION AND EMOTIONAL ABUSE ON RELATIONSHIPS</a:t>
            </a:r>
          </a:p>
          <a:p>
            <a:pPr marL="285750" indent="-285750">
              <a:buFont typeface="Wingdings" panose="05000000000000000000" pitchFamily="2" charset="2"/>
              <a:buChar char="v"/>
            </a:pPr>
            <a:endParaRPr lang="en-GB" dirty="0"/>
          </a:p>
          <a:p>
            <a:pPr marL="285750" indent="-285750">
              <a:buFont typeface="Wingdings" panose="05000000000000000000" pitchFamily="2" charset="2"/>
              <a:buChar char="v"/>
            </a:pPr>
            <a:r>
              <a:rPr lang="en-GB" dirty="0" smtClean="0"/>
              <a:t>ONLINE BULLYING</a:t>
            </a:r>
            <a:endParaRPr lang="en-GB" dirty="0"/>
          </a:p>
        </p:txBody>
      </p:sp>
    </p:spTree>
    <p:extLst>
      <p:ext uri="{BB962C8B-B14F-4D97-AF65-F5344CB8AC3E}">
        <p14:creationId xmlns:p14="http://schemas.microsoft.com/office/powerpoint/2010/main" val="4227247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0417" y="3085200"/>
            <a:ext cx="2201583" cy="3772800"/>
          </a:xfrm>
          <a:prstGeom prst="rect">
            <a:avLst/>
          </a:prstGeom>
        </p:spPr>
      </p:pic>
      <p:sp>
        <p:nvSpPr>
          <p:cNvPr id="5" name="TextBox 4"/>
          <p:cNvSpPr txBox="1"/>
          <p:nvPr/>
        </p:nvSpPr>
        <p:spPr>
          <a:xfrm>
            <a:off x="472887" y="310838"/>
            <a:ext cx="8326174"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CHECKING IN</a:t>
            </a:r>
            <a:endParaRPr lang="en-GB" sz="2400" dirty="0">
              <a:ea typeface="Batang" panose="02030600000101010101" pitchFamily="18" charset="-127"/>
              <a:cs typeface="Aparajita" panose="020B0604020202020204" pitchFamily="34"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8870" y="1211775"/>
            <a:ext cx="5949680" cy="3213449"/>
          </a:xfrm>
          <a:prstGeom prst="rect">
            <a:avLst/>
          </a:prstGeom>
        </p:spPr>
      </p:pic>
      <p:sp>
        <p:nvSpPr>
          <p:cNvPr id="7" name="TextBox 6"/>
          <p:cNvSpPr txBox="1"/>
          <p:nvPr/>
        </p:nvSpPr>
        <p:spPr>
          <a:xfrm>
            <a:off x="6613779" y="2095500"/>
            <a:ext cx="4139946" cy="369332"/>
          </a:xfrm>
          <a:prstGeom prst="rect">
            <a:avLst/>
          </a:prstGeom>
          <a:noFill/>
        </p:spPr>
        <p:txBody>
          <a:bodyPr wrap="square" rtlCol="0">
            <a:spAutoFit/>
          </a:bodyPr>
          <a:lstStyle/>
          <a:p>
            <a:r>
              <a:rPr lang="en-GB" dirty="0" smtClean="0"/>
              <a:t>Go to menti.com on your phones</a:t>
            </a:r>
            <a:endParaRPr lang="en-GB" dirty="0"/>
          </a:p>
        </p:txBody>
      </p:sp>
    </p:spTree>
    <p:extLst>
      <p:ext uri="{BB962C8B-B14F-4D97-AF65-F5344CB8AC3E}">
        <p14:creationId xmlns:p14="http://schemas.microsoft.com/office/powerpoint/2010/main" val="39322617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FDEB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83127" y="83127"/>
            <a:ext cx="12016509" cy="6696364"/>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64299" y="3085200"/>
            <a:ext cx="2910825" cy="3772800"/>
          </a:xfrm>
          <a:prstGeom prst="rect">
            <a:avLst/>
          </a:prstGeom>
        </p:spPr>
      </p:pic>
      <p:sp>
        <p:nvSpPr>
          <p:cNvPr id="5" name="TextBox 4"/>
          <p:cNvSpPr txBox="1"/>
          <p:nvPr/>
        </p:nvSpPr>
        <p:spPr>
          <a:xfrm>
            <a:off x="472887" y="310838"/>
            <a:ext cx="8326174"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ONLINE BULLYING – how does it look and what do we do?</a:t>
            </a:r>
            <a:endParaRPr lang="en-GB" sz="2400" dirty="0">
              <a:ea typeface="Batang" panose="02030600000101010101" pitchFamily="18" charset="-127"/>
              <a:cs typeface="Aparajita" panose="020B0604020202020204" pitchFamily="34" charset="0"/>
            </a:endParaRPr>
          </a:p>
        </p:txBody>
      </p:sp>
      <p:pic>
        <p:nvPicPr>
          <p:cNvPr id="6" name="Picture 5"/>
          <p:cNvPicPr>
            <a:picLocks noChangeAspect="1"/>
          </p:cNvPicPr>
          <p:nvPr/>
        </p:nvPicPr>
        <p:blipFill>
          <a:blip r:embed="rId4"/>
          <a:stretch>
            <a:fillRect/>
          </a:stretch>
        </p:blipFill>
        <p:spPr>
          <a:xfrm>
            <a:off x="4324731" y="2481262"/>
            <a:ext cx="1695450" cy="1895475"/>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44632" y="1794839"/>
            <a:ext cx="990600" cy="990600"/>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44632" y="4084731"/>
            <a:ext cx="990600" cy="990600"/>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09677" y="4084731"/>
            <a:ext cx="990600" cy="989775"/>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677567" y="5074919"/>
            <a:ext cx="989775" cy="989775"/>
          </a:xfrm>
          <a:prstGeom prst="rect">
            <a:avLst/>
          </a:prstGeom>
        </p:spPr>
      </p:pic>
      <p:pic>
        <p:nvPicPr>
          <p:cNvPr id="11" name="Picture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703278" y="918656"/>
            <a:ext cx="938351" cy="938351"/>
          </a:xfrm>
          <a:prstGeom prst="rect">
            <a:avLst/>
          </a:prstGeom>
        </p:spPr>
      </p:pic>
      <p:pic>
        <p:nvPicPr>
          <p:cNvPr id="16" name="Picture 15"/>
          <p:cNvPicPr>
            <a:picLocks noChangeAspect="1"/>
          </p:cNvPicPr>
          <p:nvPr/>
        </p:nvPicPr>
        <p:blipFill>
          <a:blip r:embed="rId10"/>
          <a:stretch>
            <a:fillRect/>
          </a:stretch>
        </p:blipFill>
        <p:spPr>
          <a:xfrm>
            <a:off x="6753357" y="1858219"/>
            <a:ext cx="903240" cy="927220"/>
          </a:xfrm>
          <a:prstGeom prst="rect">
            <a:avLst/>
          </a:prstGeom>
        </p:spPr>
      </p:pic>
      <p:sp>
        <p:nvSpPr>
          <p:cNvPr id="17" name="TextBox 16"/>
          <p:cNvSpPr txBox="1"/>
          <p:nvPr/>
        </p:nvSpPr>
        <p:spPr>
          <a:xfrm>
            <a:off x="5724756" y="819174"/>
            <a:ext cx="4235915" cy="369332"/>
          </a:xfrm>
          <a:prstGeom prst="rect">
            <a:avLst/>
          </a:prstGeom>
          <a:noFill/>
        </p:spPr>
        <p:txBody>
          <a:bodyPr wrap="square" rtlCol="0">
            <a:spAutoFit/>
          </a:bodyPr>
          <a:lstStyle/>
          <a:p>
            <a:r>
              <a:rPr lang="en-GB" dirty="0" smtClean="0"/>
              <a:t>Being cut out of GCs, nasty messages</a:t>
            </a:r>
            <a:endParaRPr lang="en-GB" dirty="0"/>
          </a:p>
        </p:txBody>
      </p:sp>
    </p:spTree>
    <p:extLst>
      <p:ext uri="{BB962C8B-B14F-4D97-AF65-F5344CB8AC3E}">
        <p14:creationId xmlns:p14="http://schemas.microsoft.com/office/powerpoint/2010/main" val="2422730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1"/>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0417" y="3085200"/>
            <a:ext cx="2201583" cy="3772800"/>
          </a:xfrm>
          <a:prstGeom prst="rect">
            <a:avLst/>
          </a:prstGeom>
        </p:spPr>
      </p:pic>
      <p:pic>
        <p:nvPicPr>
          <p:cNvPr id="5" name="Picture 4"/>
          <p:cNvPicPr>
            <a:picLocks noChangeAspect="1"/>
          </p:cNvPicPr>
          <p:nvPr/>
        </p:nvPicPr>
        <p:blipFill>
          <a:blip r:embed="rId3"/>
          <a:stretch>
            <a:fillRect/>
          </a:stretch>
        </p:blipFill>
        <p:spPr>
          <a:xfrm>
            <a:off x="7364375" y="425958"/>
            <a:ext cx="4420630" cy="2019300"/>
          </a:xfrm>
          <a:prstGeom prst="rect">
            <a:avLst/>
          </a:prstGeom>
        </p:spPr>
      </p:pic>
      <p:sp>
        <p:nvSpPr>
          <p:cNvPr id="6" name="TextBox 5"/>
          <p:cNvSpPr txBox="1"/>
          <p:nvPr/>
        </p:nvSpPr>
        <p:spPr>
          <a:xfrm>
            <a:off x="472887" y="310838"/>
            <a:ext cx="8326174"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SEXUAL CONTENT SHARED WITHOUT CONSENT</a:t>
            </a:r>
            <a:endParaRPr lang="en-GB" sz="2400" dirty="0">
              <a:ea typeface="Batang" panose="02030600000101010101" pitchFamily="18" charset="-127"/>
              <a:cs typeface="Aparajita" panose="020B0604020202020204" pitchFamily="34" charset="0"/>
            </a:endParaRPr>
          </a:p>
        </p:txBody>
      </p:sp>
      <p:sp>
        <p:nvSpPr>
          <p:cNvPr id="7" name="TextBox 6"/>
          <p:cNvSpPr txBox="1"/>
          <p:nvPr/>
        </p:nvSpPr>
        <p:spPr>
          <a:xfrm>
            <a:off x="472887" y="882231"/>
            <a:ext cx="6455664" cy="923330"/>
          </a:xfrm>
          <a:prstGeom prst="rect">
            <a:avLst/>
          </a:prstGeom>
          <a:noFill/>
        </p:spPr>
        <p:txBody>
          <a:bodyPr wrap="square" rtlCol="0">
            <a:spAutoFit/>
          </a:bodyPr>
          <a:lstStyle/>
          <a:p>
            <a:r>
              <a:rPr lang="en-GB" dirty="0" smtClean="0"/>
              <a:t>We get the impression Poppy couldn’t consent to the video being taken of her, and now it is being shared. Both of these things are crimes.</a:t>
            </a:r>
          </a:p>
        </p:txBody>
      </p:sp>
      <p:sp>
        <p:nvSpPr>
          <p:cNvPr id="8" name="TextBox 7"/>
          <p:cNvSpPr txBox="1"/>
          <p:nvPr/>
        </p:nvSpPr>
        <p:spPr>
          <a:xfrm>
            <a:off x="472887" y="1912610"/>
            <a:ext cx="6606413" cy="1200329"/>
          </a:xfrm>
          <a:prstGeom prst="rect">
            <a:avLst/>
          </a:prstGeom>
          <a:noFill/>
        </p:spPr>
        <p:txBody>
          <a:bodyPr wrap="square" rtlCol="0">
            <a:spAutoFit/>
          </a:bodyPr>
          <a:lstStyle/>
          <a:p>
            <a:r>
              <a:rPr lang="en-GB" dirty="0" smtClean="0"/>
              <a:t>Sometimes though, young people will send sexual images, videos or messages through choice. If the person is under 18, sending and receiving these is still a crime. </a:t>
            </a:r>
            <a:endParaRPr lang="en-GB" dirty="0"/>
          </a:p>
          <a:p>
            <a:endParaRPr lang="en-GB" dirty="0" smtClean="0"/>
          </a:p>
        </p:txBody>
      </p:sp>
      <p:sp>
        <p:nvSpPr>
          <p:cNvPr id="9" name="TextBox 8"/>
          <p:cNvSpPr txBox="1"/>
          <p:nvPr/>
        </p:nvSpPr>
        <p:spPr>
          <a:xfrm>
            <a:off x="472887" y="3255264"/>
            <a:ext cx="10390185" cy="369332"/>
          </a:xfrm>
          <a:prstGeom prst="rect">
            <a:avLst/>
          </a:prstGeom>
          <a:noFill/>
        </p:spPr>
        <p:txBody>
          <a:bodyPr wrap="square" rtlCol="0">
            <a:spAutoFit/>
          </a:bodyPr>
          <a:lstStyle/>
          <a:p>
            <a:r>
              <a:rPr lang="en-GB" dirty="0" smtClean="0"/>
              <a:t>Once the image is out there, we can’t decide what happens with it or who sees it. </a:t>
            </a:r>
            <a:endParaRPr lang="en-GB" dirty="0"/>
          </a:p>
        </p:txBody>
      </p:sp>
      <p:sp>
        <p:nvSpPr>
          <p:cNvPr id="10" name="TextBox 9"/>
          <p:cNvSpPr txBox="1"/>
          <p:nvPr/>
        </p:nvSpPr>
        <p:spPr>
          <a:xfrm>
            <a:off x="472887" y="4111077"/>
            <a:ext cx="9125712" cy="646331"/>
          </a:xfrm>
          <a:prstGeom prst="rect">
            <a:avLst/>
          </a:prstGeom>
          <a:noFill/>
        </p:spPr>
        <p:txBody>
          <a:bodyPr wrap="square" rtlCol="0">
            <a:spAutoFit/>
          </a:bodyPr>
          <a:lstStyle/>
          <a:p>
            <a:r>
              <a:rPr lang="en-GB" dirty="0" smtClean="0"/>
              <a:t>But there </a:t>
            </a:r>
            <a:r>
              <a:rPr lang="en-GB" i="1" dirty="0" smtClean="0"/>
              <a:t>are </a:t>
            </a:r>
            <a:r>
              <a:rPr lang="en-GB" dirty="0" smtClean="0"/>
              <a:t>things we can do to stop ourselves getting in this situation, and ways of dealing with it if our images are shared without our consent.</a:t>
            </a:r>
            <a:endParaRPr lang="en-GB" dirty="0"/>
          </a:p>
        </p:txBody>
      </p:sp>
    </p:spTree>
    <p:extLst>
      <p:ext uri="{BB962C8B-B14F-4D97-AF65-F5344CB8AC3E}">
        <p14:creationId xmlns:p14="http://schemas.microsoft.com/office/powerpoint/2010/main" val="3270537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0417" y="3085200"/>
            <a:ext cx="2201583" cy="3772800"/>
          </a:xfrm>
          <a:prstGeom prst="rect">
            <a:avLst/>
          </a:prstGeom>
        </p:spPr>
      </p:pic>
      <p:sp>
        <p:nvSpPr>
          <p:cNvPr id="5" name="TextBox 4"/>
          <p:cNvSpPr txBox="1"/>
          <p:nvPr/>
        </p:nvSpPr>
        <p:spPr>
          <a:xfrm>
            <a:off x="472887" y="310838"/>
            <a:ext cx="8326174"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SEXTING – how to cope with pressure</a:t>
            </a:r>
            <a:endParaRPr lang="en-GB" sz="2400" dirty="0">
              <a:ea typeface="Batang" panose="02030600000101010101" pitchFamily="18" charset="-127"/>
              <a:cs typeface="Aparajita" panose="020B0604020202020204" pitchFamily="34" charset="0"/>
            </a:endParaRPr>
          </a:p>
        </p:txBody>
      </p:sp>
      <p:sp>
        <p:nvSpPr>
          <p:cNvPr id="6" name="TextBox 5"/>
          <p:cNvSpPr txBox="1"/>
          <p:nvPr/>
        </p:nvSpPr>
        <p:spPr>
          <a:xfrm>
            <a:off x="471638" y="981777"/>
            <a:ext cx="11184556" cy="369332"/>
          </a:xfrm>
          <a:prstGeom prst="rect">
            <a:avLst/>
          </a:prstGeom>
          <a:noFill/>
        </p:spPr>
        <p:txBody>
          <a:bodyPr wrap="square" rtlCol="0">
            <a:spAutoFit/>
          </a:bodyPr>
          <a:lstStyle/>
          <a:p>
            <a:r>
              <a:rPr lang="en-GB" dirty="0" smtClean="0"/>
              <a:t>What do you think of the following statements?</a:t>
            </a:r>
            <a:endParaRPr lang="en-GB"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96177" y="1986394"/>
            <a:ext cx="3351199" cy="2197612"/>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40150" y="1310486"/>
            <a:ext cx="3351199" cy="2197612"/>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19997" y="443794"/>
            <a:ext cx="3351199" cy="2197612"/>
          </a:xfrm>
          <a:prstGeom prst="rect">
            <a:avLst/>
          </a:prstGeom>
        </p:spPr>
      </p:pic>
      <p:sp>
        <p:nvSpPr>
          <p:cNvPr id="10" name="TextBox 9"/>
          <p:cNvSpPr txBox="1"/>
          <p:nvPr/>
        </p:nvSpPr>
        <p:spPr>
          <a:xfrm>
            <a:off x="2376386" y="2341915"/>
            <a:ext cx="2329314" cy="923330"/>
          </a:xfrm>
          <a:prstGeom prst="rect">
            <a:avLst/>
          </a:prstGeom>
          <a:noFill/>
        </p:spPr>
        <p:txBody>
          <a:bodyPr wrap="square" rtlCol="0">
            <a:spAutoFit/>
          </a:bodyPr>
          <a:lstStyle/>
          <a:p>
            <a:pPr algn="ctr"/>
            <a:r>
              <a:rPr lang="en-GB" dirty="0" smtClean="0"/>
              <a:t>Everyone sends nudes if they’re in a relationship</a:t>
            </a:r>
            <a:endParaRPr lang="en-GB" dirty="0"/>
          </a:p>
        </p:txBody>
      </p:sp>
      <p:sp>
        <p:nvSpPr>
          <p:cNvPr id="11" name="TextBox 10"/>
          <p:cNvSpPr txBox="1"/>
          <p:nvPr/>
        </p:nvSpPr>
        <p:spPr>
          <a:xfrm>
            <a:off x="5636792" y="1603251"/>
            <a:ext cx="2557913" cy="1200329"/>
          </a:xfrm>
          <a:prstGeom prst="rect">
            <a:avLst/>
          </a:prstGeom>
          <a:noFill/>
        </p:spPr>
        <p:txBody>
          <a:bodyPr wrap="square" rtlCol="0">
            <a:spAutoFit/>
          </a:bodyPr>
          <a:lstStyle/>
          <a:p>
            <a:pPr algn="ctr"/>
            <a:r>
              <a:rPr lang="en-GB" dirty="0" smtClean="0"/>
              <a:t>They </a:t>
            </a:r>
            <a:r>
              <a:rPr lang="en-GB" i="1" dirty="0" smtClean="0"/>
              <a:t>keep</a:t>
            </a:r>
            <a:r>
              <a:rPr lang="en-GB" dirty="0" smtClean="0"/>
              <a:t> asking – if I do it at least they’ll shut up, and it’s not that big a deal!</a:t>
            </a:r>
            <a:endParaRPr lang="en-GB" dirty="0"/>
          </a:p>
        </p:txBody>
      </p:sp>
      <p:sp>
        <p:nvSpPr>
          <p:cNvPr id="12" name="TextBox 11"/>
          <p:cNvSpPr txBox="1"/>
          <p:nvPr/>
        </p:nvSpPr>
        <p:spPr>
          <a:xfrm>
            <a:off x="8937664" y="801378"/>
            <a:ext cx="2529874" cy="923330"/>
          </a:xfrm>
          <a:prstGeom prst="rect">
            <a:avLst/>
          </a:prstGeom>
          <a:noFill/>
        </p:spPr>
        <p:txBody>
          <a:bodyPr wrap="square" rtlCol="0">
            <a:spAutoFit/>
          </a:bodyPr>
          <a:lstStyle/>
          <a:p>
            <a:r>
              <a:rPr lang="en-GB" dirty="0" smtClean="0"/>
              <a:t>They’ll get really upset if I don’t and think I don’t like them. And I do!</a:t>
            </a:r>
            <a:endParaRPr lang="en-GB" dirty="0"/>
          </a:p>
        </p:txBody>
      </p:sp>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3457" y="1475546"/>
            <a:ext cx="1199557" cy="1168400"/>
          </a:xfrm>
          <a:prstGeom prst="rect">
            <a:avLst/>
          </a:prstGeom>
        </p:spPr>
      </p:pic>
      <p:sp>
        <p:nvSpPr>
          <p:cNvPr id="14" name="TextBox 13"/>
          <p:cNvSpPr txBox="1"/>
          <p:nvPr/>
        </p:nvSpPr>
        <p:spPr>
          <a:xfrm>
            <a:off x="471638" y="4260048"/>
            <a:ext cx="10202779" cy="3416320"/>
          </a:xfrm>
          <a:prstGeom prst="rect">
            <a:avLst/>
          </a:prstGeom>
          <a:noFill/>
        </p:spPr>
        <p:txBody>
          <a:bodyPr wrap="square" rtlCol="0">
            <a:spAutoFit/>
          </a:bodyPr>
          <a:lstStyle/>
          <a:p>
            <a:r>
              <a:rPr lang="en-GB" dirty="0" smtClean="0"/>
              <a:t>No one should ever pressure you to send a nude – it should be </a:t>
            </a:r>
            <a:r>
              <a:rPr lang="en-GB" i="1" dirty="0" smtClean="0"/>
              <a:t>consensual</a:t>
            </a:r>
            <a:r>
              <a:rPr lang="en-GB" dirty="0" smtClean="0"/>
              <a:t>.</a:t>
            </a:r>
          </a:p>
          <a:p>
            <a:endParaRPr lang="en-GB" dirty="0"/>
          </a:p>
          <a:p>
            <a:r>
              <a:rPr lang="en-GB" dirty="0" smtClean="0"/>
              <a:t>Pressure can include: asking all the time, making you feel guilty for not doing it or threatening you, offering you money or gifts in exchange. Anything that makes it feel like it’s not a free choice you’re making!</a:t>
            </a:r>
          </a:p>
          <a:p>
            <a:endParaRPr lang="en-GB" dirty="0"/>
          </a:p>
          <a:p>
            <a:r>
              <a:rPr lang="en-GB" dirty="0" smtClean="0"/>
              <a:t>What can we do? BE ASSERTIVE &amp; EXPLAIN BOUNDARIES, USE AN APP, REPORT &amp; BLOCK</a:t>
            </a:r>
          </a:p>
          <a:p>
            <a:endParaRPr lang="en-GB" dirty="0"/>
          </a:p>
          <a:p>
            <a:r>
              <a:rPr lang="en-GB" dirty="0" smtClean="0"/>
              <a:t>Would you be comfortable doing these things?</a:t>
            </a:r>
          </a:p>
          <a:p>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112066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0417" y="3085200"/>
            <a:ext cx="2201583" cy="3772800"/>
          </a:xfrm>
          <a:prstGeom prst="rect">
            <a:avLst/>
          </a:prstGeom>
        </p:spPr>
      </p:pic>
      <p:sp>
        <p:nvSpPr>
          <p:cNvPr id="5" name="TextBox 4"/>
          <p:cNvSpPr txBox="1"/>
          <p:nvPr/>
        </p:nvSpPr>
        <p:spPr>
          <a:xfrm>
            <a:off x="472887" y="310838"/>
            <a:ext cx="8326174"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SEXTING – after you’ve sent it</a:t>
            </a:r>
            <a:endParaRPr lang="en-GB" sz="2400" dirty="0">
              <a:ea typeface="Batang" panose="02030600000101010101" pitchFamily="18" charset="-127"/>
              <a:cs typeface="Aparajita" panose="020B0604020202020204" pitchFamily="34" charset="0"/>
            </a:endParaRPr>
          </a:p>
        </p:txBody>
      </p:sp>
      <p:sp>
        <p:nvSpPr>
          <p:cNvPr id="6" name="TextBox 5"/>
          <p:cNvSpPr txBox="1"/>
          <p:nvPr/>
        </p:nvSpPr>
        <p:spPr>
          <a:xfrm>
            <a:off x="481263" y="1039528"/>
            <a:ext cx="10818796" cy="646331"/>
          </a:xfrm>
          <a:prstGeom prst="rect">
            <a:avLst/>
          </a:prstGeom>
          <a:noFill/>
        </p:spPr>
        <p:txBody>
          <a:bodyPr wrap="square" rtlCol="0">
            <a:spAutoFit/>
          </a:bodyPr>
          <a:lstStyle/>
          <a:p>
            <a:r>
              <a:rPr lang="en-GB" dirty="0" smtClean="0"/>
              <a:t>No one has the right to share images of you without your consent. If this happens it can be devastating, and you may feel shame or blame yourself. You are not at all to blame.</a:t>
            </a:r>
            <a:endParaRPr lang="en-GB" dirty="0"/>
          </a:p>
        </p:txBody>
      </p:sp>
      <p:sp>
        <p:nvSpPr>
          <p:cNvPr id="7" name="TextBox 6"/>
          <p:cNvSpPr txBox="1"/>
          <p:nvPr/>
        </p:nvSpPr>
        <p:spPr>
          <a:xfrm>
            <a:off x="558265" y="2521819"/>
            <a:ext cx="8585735" cy="3693319"/>
          </a:xfrm>
          <a:prstGeom prst="rect">
            <a:avLst/>
          </a:prstGeom>
          <a:noFill/>
        </p:spPr>
        <p:txBody>
          <a:bodyPr wrap="square" rtlCol="0">
            <a:spAutoFit/>
          </a:bodyPr>
          <a:lstStyle/>
          <a:p>
            <a:pPr marL="285750" indent="-285750">
              <a:buFont typeface="Wingdings" panose="05000000000000000000" pitchFamily="2" charset="2"/>
              <a:buChar char="v"/>
            </a:pPr>
            <a:r>
              <a:rPr lang="en-GB" dirty="0" smtClean="0"/>
              <a:t>Report it. Distributing sexual images of you is a crime. If they are posted online, and you are under 18, report to the IWF anonymously and they can be taken down.</a:t>
            </a:r>
          </a:p>
          <a:p>
            <a:pPr marL="285750" indent="-285750">
              <a:buFont typeface="Wingdings" panose="05000000000000000000" pitchFamily="2" charset="2"/>
              <a:buChar char="v"/>
            </a:pPr>
            <a:endParaRPr lang="en-GB" dirty="0"/>
          </a:p>
          <a:p>
            <a:pPr marL="285750" indent="-285750">
              <a:buFont typeface="Wingdings" panose="05000000000000000000" pitchFamily="2" charset="2"/>
              <a:buChar char="v"/>
            </a:pPr>
            <a:r>
              <a:rPr lang="en-GB" dirty="0" smtClean="0"/>
              <a:t>Talk to someone. This might be a difficult conversation to start with a trusted adult, but remember you are not the one to blame. If you can’t, call </a:t>
            </a:r>
            <a:r>
              <a:rPr lang="en-GB" dirty="0" err="1" smtClean="0"/>
              <a:t>Childline</a:t>
            </a:r>
            <a:r>
              <a:rPr lang="en-GB" dirty="0" smtClean="0"/>
              <a:t>. Share your feelings about it before they get too much to bear.</a:t>
            </a:r>
          </a:p>
          <a:p>
            <a:pPr marL="285750" indent="-285750">
              <a:buFont typeface="Wingdings" panose="05000000000000000000" pitchFamily="2" charset="2"/>
              <a:buChar char="v"/>
            </a:pPr>
            <a:endParaRPr lang="en-GB" dirty="0"/>
          </a:p>
          <a:p>
            <a:pPr marL="285750" indent="-285750">
              <a:buFont typeface="Wingdings" panose="05000000000000000000" pitchFamily="2" charset="2"/>
              <a:buChar char="v"/>
            </a:pPr>
            <a:r>
              <a:rPr lang="en-GB" dirty="0" smtClean="0"/>
              <a:t>Get help with bullying. Speak to your favourite teacher. Report accounts on social media.</a:t>
            </a:r>
          </a:p>
          <a:p>
            <a:pPr marL="285750" indent="-285750">
              <a:buFont typeface="Wingdings" panose="05000000000000000000" pitchFamily="2" charset="2"/>
              <a:buChar char="v"/>
            </a:pPr>
            <a:endParaRPr lang="en-GB" dirty="0"/>
          </a:p>
          <a:p>
            <a:pPr marL="285750" indent="-285750">
              <a:buFont typeface="Wingdings" panose="05000000000000000000" pitchFamily="2" charset="2"/>
              <a:buChar char="v"/>
            </a:pPr>
            <a:r>
              <a:rPr lang="en-GB" dirty="0" smtClean="0"/>
              <a:t>Refocus on the things and people that make you feel good about yourself</a:t>
            </a:r>
          </a:p>
          <a:p>
            <a:endParaRPr lang="en-GB" dirty="0"/>
          </a:p>
          <a:p>
            <a:endParaRPr lang="en-GB" dirty="0"/>
          </a:p>
        </p:txBody>
      </p:sp>
    </p:spTree>
    <p:extLst>
      <p:ext uri="{BB962C8B-B14F-4D97-AF65-F5344CB8AC3E}">
        <p14:creationId xmlns:p14="http://schemas.microsoft.com/office/powerpoint/2010/main" val="15801433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B9E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83127" y="73892"/>
            <a:ext cx="12016509" cy="6696364"/>
          </a:xfrm>
          <a:prstGeom prst="rect">
            <a:avLst/>
          </a:prstGeom>
          <a:noFill/>
          <a:ln w="3810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4100" y="3085200"/>
            <a:ext cx="2737900" cy="3772800"/>
          </a:xfrm>
          <a:prstGeom prst="rect">
            <a:avLst/>
          </a:prstGeom>
        </p:spPr>
      </p:pic>
      <p:sp>
        <p:nvSpPr>
          <p:cNvPr id="5" name="TextBox 4"/>
          <p:cNvSpPr txBox="1"/>
          <p:nvPr/>
        </p:nvSpPr>
        <p:spPr>
          <a:xfrm>
            <a:off x="472887" y="310838"/>
            <a:ext cx="8326174"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BEFORE WE DISCUSS OUR LAST TOPIC ...</a:t>
            </a:r>
          </a:p>
        </p:txBody>
      </p:sp>
      <p:sp>
        <p:nvSpPr>
          <p:cNvPr id="6" name="TextBox 5"/>
          <p:cNvSpPr txBox="1"/>
          <p:nvPr/>
        </p:nvSpPr>
        <p:spPr>
          <a:xfrm>
            <a:off x="510139" y="1097280"/>
            <a:ext cx="10963175" cy="1477328"/>
          </a:xfrm>
          <a:prstGeom prst="rect">
            <a:avLst/>
          </a:prstGeom>
          <a:noFill/>
        </p:spPr>
        <p:txBody>
          <a:bodyPr wrap="square" rtlCol="0">
            <a:spAutoFit/>
          </a:bodyPr>
          <a:lstStyle/>
          <a:p>
            <a:r>
              <a:rPr lang="en-GB" dirty="0" smtClean="0"/>
              <a:t>You’ve tackled a lot of serious issues in the last few weeks. Before we get onto our final topic today, let’s take 2 minutes and share with each other …</a:t>
            </a:r>
          </a:p>
          <a:p>
            <a:endParaRPr lang="en-GB" dirty="0"/>
          </a:p>
          <a:p>
            <a:endParaRPr lang="en-GB" dirty="0" smtClean="0"/>
          </a:p>
          <a:p>
            <a:r>
              <a:rPr lang="en-GB" dirty="0" smtClean="0"/>
              <a:t>What </a:t>
            </a:r>
            <a:r>
              <a:rPr lang="en-GB" i="1" dirty="0" smtClean="0"/>
              <a:t>are</a:t>
            </a:r>
            <a:r>
              <a:rPr lang="en-GB" dirty="0" smtClean="0"/>
              <a:t> those things that make us feel good about ourselves?!</a:t>
            </a:r>
            <a:endParaRPr lang="en-GB"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69761" y="1730985"/>
            <a:ext cx="1199557" cy="1168400"/>
          </a:xfrm>
          <a:prstGeom prst="rect">
            <a:avLst/>
          </a:prstGeom>
        </p:spPr>
      </p:pic>
    </p:spTree>
    <p:extLst>
      <p:ext uri="{BB962C8B-B14F-4D97-AF65-F5344CB8AC3E}">
        <p14:creationId xmlns:p14="http://schemas.microsoft.com/office/powerpoint/2010/main" val="20382096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98565" y="3136392"/>
            <a:ext cx="2693435" cy="3721608"/>
          </a:xfrm>
          <a:prstGeom prst="rect">
            <a:avLst/>
          </a:prstGeom>
        </p:spPr>
      </p:pic>
      <p:sp>
        <p:nvSpPr>
          <p:cNvPr id="7" name="TextBox 6"/>
          <p:cNvSpPr txBox="1"/>
          <p:nvPr/>
        </p:nvSpPr>
        <p:spPr>
          <a:xfrm>
            <a:off x="472887" y="310838"/>
            <a:ext cx="8326174"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POWER &amp; CONTROL IN RELATIONSHIPS</a:t>
            </a:r>
          </a:p>
        </p:txBody>
      </p:sp>
      <p:pic>
        <p:nvPicPr>
          <p:cNvPr id="8" name="Picture 7"/>
          <p:cNvPicPr>
            <a:picLocks noChangeAspect="1"/>
          </p:cNvPicPr>
          <p:nvPr/>
        </p:nvPicPr>
        <p:blipFill>
          <a:blip r:embed="rId3"/>
          <a:stretch>
            <a:fillRect/>
          </a:stretch>
        </p:blipFill>
        <p:spPr>
          <a:xfrm>
            <a:off x="9363456" y="419702"/>
            <a:ext cx="2424386" cy="2017496"/>
          </a:xfrm>
          <a:prstGeom prst="rect">
            <a:avLst/>
          </a:prstGeom>
        </p:spPr>
      </p:pic>
      <p:pic>
        <p:nvPicPr>
          <p:cNvPr id="166" name="Picture 165"/>
          <p:cNvPicPr>
            <a:picLocks noChangeAspect="1"/>
          </p:cNvPicPr>
          <p:nvPr/>
        </p:nvPicPr>
        <p:blipFill>
          <a:blip r:embed="rId4"/>
          <a:stretch>
            <a:fillRect/>
          </a:stretch>
        </p:blipFill>
        <p:spPr>
          <a:xfrm>
            <a:off x="472887" y="1183908"/>
            <a:ext cx="5068821" cy="5083492"/>
          </a:xfrm>
          <a:prstGeom prst="rect">
            <a:avLst/>
          </a:prstGeom>
        </p:spPr>
      </p:pic>
      <p:sp>
        <p:nvSpPr>
          <p:cNvPr id="167" name="TextBox 166"/>
          <p:cNvSpPr txBox="1"/>
          <p:nvPr/>
        </p:nvSpPr>
        <p:spPr>
          <a:xfrm>
            <a:off x="5879029" y="4513074"/>
            <a:ext cx="3282215" cy="1754326"/>
          </a:xfrm>
          <a:prstGeom prst="rect">
            <a:avLst/>
          </a:prstGeom>
          <a:noFill/>
        </p:spPr>
        <p:txBody>
          <a:bodyPr wrap="square" rtlCol="0">
            <a:spAutoFit/>
          </a:bodyPr>
          <a:lstStyle/>
          <a:p>
            <a:r>
              <a:rPr lang="en-GB" dirty="0" smtClean="0"/>
              <a:t>These are features of a healthy relationships.</a:t>
            </a:r>
          </a:p>
          <a:p>
            <a:endParaRPr lang="en-GB" dirty="0"/>
          </a:p>
          <a:p>
            <a:r>
              <a:rPr lang="en-GB" dirty="0" smtClean="0"/>
              <a:t>Does anyone want to share any examples from relationships they’ve had or seen?</a:t>
            </a:r>
            <a:endParaRPr lang="en-GB" dirty="0"/>
          </a:p>
        </p:txBody>
      </p:sp>
    </p:spTree>
    <p:extLst>
      <p:ext uri="{BB962C8B-B14F-4D97-AF65-F5344CB8AC3E}">
        <p14:creationId xmlns:p14="http://schemas.microsoft.com/office/powerpoint/2010/main" val="10901802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330</TotalTime>
  <Words>866</Words>
  <Application>Microsoft Office PowerPoint</Application>
  <PresentationFormat>Widescreen</PresentationFormat>
  <Paragraphs>71</Paragraphs>
  <Slides>11</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Batang</vt:lpstr>
      <vt:lpstr>Aparajita</vt: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Liz Lynch Smith</dc:creator>
  <cp:lastModifiedBy>Liz Lynch Smith</cp:lastModifiedBy>
  <cp:revision>22</cp:revision>
  <dcterms:created xsi:type="dcterms:W3CDTF">2020-12-15T13:20:30Z</dcterms:created>
  <dcterms:modified xsi:type="dcterms:W3CDTF">2021-01-04T11:39:01Z</dcterms:modified>
</cp:coreProperties>
</file>