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58" r:id="rId3"/>
    <p:sldId id="259" r:id="rId4"/>
    <p:sldId id="260" r:id="rId5"/>
    <p:sldId id="262" r:id="rId6"/>
    <p:sldId id="263" r:id="rId7"/>
    <p:sldId id="261" r:id="rId8"/>
    <p:sldId id="264" r:id="rId9"/>
    <p:sldId id="265" r:id="rId10"/>
    <p:sldId id="26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0" autoAdjust="0"/>
    <p:restoredTop sz="94660"/>
  </p:normalViewPr>
  <p:slideViewPr>
    <p:cSldViewPr snapToGrid="0">
      <p:cViewPr varScale="1">
        <p:scale>
          <a:sx n="67" d="100"/>
          <a:sy n="67" d="100"/>
        </p:scale>
        <p:origin x="60" y="1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957880-F35E-4BF7-BF93-943A621F21A9}" type="datetimeFigureOut">
              <a:rPr lang="en-GB" smtClean="0"/>
              <a:t>14/12/2020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A41582-889C-4236-92A7-78DB1274FC43}" type="slidenum">
              <a:rPr lang="en-GB" smtClean="0"/>
              <a:t>‹#›</a:t>
            </a:fld>
            <a:endParaRPr lang="en-GB"/>
          </a:p>
        </p:txBody>
      </p:sp>
    </p:spTree>
    <p:extLst>
      <p:ext uri="{BB962C8B-B14F-4D97-AF65-F5344CB8AC3E}">
        <p14:creationId xmlns:p14="http://schemas.microsoft.com/office/powerpoint/2010/main" val="30624936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9A41582-889C-4236-92A7-78DB1274FC43}" type="slidenum">
              <a:rPr lang="en-GB" smtClean="0"/>
              <a:t>4</a:t>
            </a:fld>
            <a:endParaRPr lang="en-GB"/>
          </a:p>
        </p:txBody>
      </p:sp>
    </p:spTree>
    <p:extLst>
      <p:ext uri="{BB962C8B-B14F-4D97-AF65-F5344CB8AC3E}">
        <p14:creationId xmlns:p14="http://schemas.microsoft.com/office/powerpoint/2010/main" val="3306744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7A6B815-908E-4891-A461-0C24C5A74B47}" type="datetimeFigureOut">
              <a:rPr lang="en-GB" smtClean="0"/>
              <a:t>14/12/2020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D85E17-2D7B-47A8-9322-B28C682C9FC5}" type="slidenum">
              <a:rPr lang="en-GB" smtClean="0"/>
              <a:t>‹#›</a:t>
            </a:fld>
            <a:endParaRPr lang="en-GB"/>
          </a:p>
        </p:txBody>
      </p:sp>
    </p:spTree>
    <p:extLst>
      <p:ext uri="{BB962C8B-B14F-4D97-AF65-F5344CB8AC3E}">
        <p14:creationId xmlns:p14="http://schemas.microsoft.com/office/powerpoint/2010/main" val="14224623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7A6B815-908E-4891-A461-0C24C5A74B47}" type="datetimeFigureOut">
              <a:rPr lang="en-GB" smtClean="0"/>
              <a:t>14/12/2020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D85E17-2D7B-47A8-9322-B28C682C9FC5}" type="slidenum">
              <a:rPr lang="en-GB" smtClean="0"/>
              <a:t>‹#›</a:t>
            </a:fld>
            <a:endParaRPr lang="en-GB"/>
          </a:p>
        </p:txBody>
      </p:sp>
    </p:spTree>
    <p:extLst>
      <p:ext uri="{BB962C8B-B14F-4D97-AF65-F5344CB8AC3E}">
        <p14:creationId xmlns:p14="http://schemas.microsoft.com/office/powerpoint/2010/main" val="4275991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7A6B815-908E-4891-A461-0C24C5A74B47}" type="datetimeFigureOut">
              <a:rPr lang="en-GB" smtClean="0"/>
              <a:t>14/12/2020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D85E17-2D7B-47A8-9322-B28C682C9FC5}" type="slidenum">
              <a:rPr lang="en-GB" smtClean="0"/>
              <a:t>‹#›</a:t>
            </a:fld>
            <a:endParaRPr lang="en-GB"/>
          </a:p>
        </p:txBody>
      </p:sp>
    </p:spTree>
    <p:extLst>
      <p:ext uri="{BB962C8B-B14F-4D97-AF65-F5344CB8AC3E}">
        <p14:creationId xmlns:p14="http://schemas.microsoft.com/office/powerpoint/2010/main" val="3468945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7A6B815-908E-4891-A461-0C24C5A74B47}" type="datetimeFigureOut">
              <a:rPr lang="en-GB" smtClean="0"/>
              <a:t>14/12/2020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D85E17-2D7B-47A8-9322-B28C682C9FC5}" type="slidenum">
              <a:rPr lang="en-GB" smtClean="0"/>
              <a:t>‹#›</a:t>
            </a:fld>
            <a:endParaRPr lang="en-GB"/>
          </a:p>
        </p:txBody>
      </p:sp>
    </p:spTree>
    <p:extLst>
      <p:ext uri="{BB962C8B-B14F-4D97-AF65-F5344CB8AC3E}">
        <p14:creationId xmlns:p14="http://schemas.microsoft.com/office/powerpoint/2010/main" val="4286655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A6B815-908E-4891-A461-0C24C5A74B47}" type="datetimeFigureOut">
              <a:rPr lang="en-GB" smtClean="0"/>
              <a:t>14/12/2020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D85E17-2D7B-47A8-9322-B28C682C9FC5}" type="slidenum">
              <a:rPr lang="en-GB" smtClean="0"/>
              <a:t>‹#›</a:t>
            </a:fld>
            <a:endParaRPr lang="en-GB"/>
          </a:p>
        </p:txBody>
      </p:sp>
    </p:spTree>
    <p:extLst>
      <p:ext uri="{BB962C8B-B14F-4D97-AF65-F5344CB8AC3E}">
        <p14:creationId xmlns:p14="http://schemas.microsoft.com/office/powerpoint/2010/main" val="2574289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7A6B815-908E-4891-A461-0C24C5A74B47}" type="datetimeFigureOut">
              <a:rPr lang="en-GB" smtClean="0"/>
              <a:t>14/12/2020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D85E17-2D7B-47A8-9322-B28C682C9FC5}" type="slidenum">
              <a:rPr lang="en-GB" smtClean="0"/>
              <a:t>‹#›</a:t>
            </a:fld>
            <a:endParaRPr lang="en-GB"/>
          </a:p>
        </p:txBody>
      </p:sp>
    </p:spTree>
    <p:extLst>
      <p:ext uri="{BB962C8B-B14F-4D97-AF65-F5344CB8AC3E}">
        <p14:creationId xmlns:p14="http://schemas.microsoft.com/office/powerpoint/2010/main" val="3537175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7A6B815-908E-4891-A461-0C24C5A74B47}" type="datetimeFigureOut">
              <a:rPr lang="en-GB" smtClean="0"/>
              <a:t>14/12/2020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FD85E17-2D7B-47A8-9322-B28C682C9FC5}" type="slidenum">
              <a:rPr lang="en-GB" smtClean="0"/>
              <a:t>‹#›</a:t>
            </a:fld>
            <a:endParaRPr lang="en-GB"/>
          </a:p>
        </p:txBody>
      </p:sp>
    </p:spTree>
    <p:extLst>
      <p:ext uri="{BB962C8B-B14F-4D97-AF65-F5344CB8AC3E}">
        <p14:creationId xmlns:p14="http://schemas.microsoft.com/office/powerpoint/2010/main" val="1104958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7A6B815-908E-4891-A461-0C24C5A74B47}" type="datetimeFigureOut">
              <a:rPr lang="en-GB" smtClean="0"/>
              <a:t>14/12/2020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FD85E17-2D7B-47A8-9322-B28C682C9FC5}" type="slidenum">
              <a:rPr lang="en-GB" smtClean="0"/>
              <a:t>‹#›</a:t>
            </a:fld>
            <a:endParaRPr lang="en-GB"/>
          </a:p>
        </p:txBody>
      </p:sp>
    </p:spTree>
    <p:extLst>
      <p:ext uri="{BB962C8B-B14F-4D97-AF65-F5344CB8AC3E}">
        <p14:creationId xmlns:p14="http://schemas.microsoft.com/office/powerpoint/2010/main" val="2859102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A6B815-908E-4891-A461-0C24C5A74B47}" type="datetimeFigureOut">
              <a:rPr lang="en-GB" smtClean="0"/>
              <a:t>14/12/2020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FD85E17-2D7B-47A8-9322-B28C682C9FC5}" type="slidenum">
              <a:rPr lang="en-GB" smtClean="0"/>
              <a:t>‹#›</a:t>
            </a:fld>
            <a:endParaRPr lang="en-GB"/>
          </a:p>
        </p:txBody>
      </p:sp>
    </p:spTree>
    <p:extLst>
      <p:ext uri="{BB962C8B-B14F-4D97-AF65-F5344CB8AC3E}">
        <p14:creationId xmlns:p14="http://schemas.microsoft.com/office/powerpoint/2010/main" val="3736568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A6B815-908E-4891-A461-0C24C5A74B47}" type="datetimeFigureOut">
              <a:rPr lang="en-GB" smtClean="0"/>
              <a:t>14/12/2020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D85E17-2D7B-47A8-9322-B28C682C9FC5}" type="slidenum">
              <a:rPr lang="en-GB" smtClean="0"/>
              <a:t>‹#›</a:t>
            </a:fld>
            <a:endParaRPr lang="en-GB"/>
          </a:p>
        </p:txBody>
      </p:sp>
    </p:spTree>
    <p:extLst>
      <p:ext uri="{BB962C8B-B14F-4D97-AF65-F5344CB8AC3E}">
        <p14:creationId xmlns:p14="http://schemas.microsoft.com/office/powerpoint/2010/main" val="1850281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A6B815-908E-4891-A461-0C24C5A74B47}" type="datetimeFigureOut">
              <a:rPr lang="en-GB" smtClean="0"/>
              <a:t>14/12/2020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D85E17-2D7B-47A8-9322-B28C682C9FC5}" type="slidenum">
              <a:rPr lang="en-GB" smtClean="0"/>
              <a:t>‹#›</a:t>
            </a:fld>
            <a:endParaRPr lang="en-GB"/>
          </a:p>
        </p:txBody>
      </p:sp>
    </p:spTree>
    <p:extLst>
      <p:ext uri="{BB962C8B-B14F-4D97-AF65-F5344CB8AC3E}">
        <p14:creationId xmlns:p14="http://schemas.microsoft.com/office/powerpoint/2010/main" val="4238125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A6B815-908E-4891-A461-0C24C5A74B47}" type="datetimeFigureOut">
              <a:rPr lang="en-GB" smtClean="0"/>
              <a:t>14/12/2020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D85E17-2D7B-47A8-9322-B28C682C9FC5}" type="slidenum">
              <a:rPr lang="en-GB" smtClean="0"/>
              <a:t>‹#›</a:t>
            </a:fld>
            <a:endParaRPr lang="en-GB"/>
          </a:p>
        </p:txBody>
      </p:sp>
    </p:spTree>
    <p:extLst>
      <p:ext uri="{BB962C8B-B14F-4D97-AF65-F5344CB8AC3E}">
        <p14:creationId xmlns:p14="http://schemas.microsoft.com/office/powerpoint/2010/main" val="8172424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g"/><Relationship Id="rId9" Type="http://schemas.openxmlformats.org/officeDocument/2006/relationships/image" Target="../media/image17.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B9E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p:cNvSpPr/>
          <p:nvPr/>
        </p:nvSpPr>
        <p:spPr>
          <a:xfrm>
            <a:off x="83127" y="73892"/>
            <a:ext cx="12016509" cy="6696364"/>
          </a:xfrm>
          <a:prstGeom prst="rect">
            <a:avLst/>
          </a:prstGeom>
          <a:noFill/>
          <a:ln w="38100">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06542" y="3103672"/>
            <a:ext cx="2585457" cy="3772800"/>
          </a:xfrm>
          <a:prstGeom prst="rect">
            <a:avLst/>
          </a:prstGeom>
        </p:spPr>
      </p:pic>
      <p:sp>
        <p:nvSpPr>
          <p:cNvPr id="6" name="TextBox 5"/>
          <p:cNvSpPr txBox="1"/>
          <p:nvPr/>
        </p:nvSpPr>
        <p:spPr>
          <a:xfrm>
            <a:off x="472887" y="310838"/>
            <a:ext cx="5857027"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Mind The Signs – OUR AGREEMENT</a:t>
            </a:r>
            <a:endParaRPr lang="en-GB" sz="2400" dirty="0">
              <a:ea typeface="Batang" panose="02030600000101010101" pitchFamily="18" charset="-127"/>
              <a:cs typeface="Aparajita" panose="020B0604020202020204" pitchFamily="34" charset="0"/>
            </a:endParaRPr>
          </a:p>
        </p:txBody>
      </p:sp>
      <p:sp>
        <p:nvSpPr>
          <p:cNvPr id="7" name="TextBox 6"/>
          <p:cNvSpPr txBox="1"/>
          <p:nvPr/>
        </p:nvSpPr>
        <p:spPr>
          <a:xfrm>
            <a:off x="472887" y="1083196"/>
            <a:ext cx="11660638" cy="400110"/>
          </a:xfrm>
          <a:prstGeom prst="rect">
            <a:avLst/>
          </a:prstGeom>
          <a:noFill/>
        </p:spPr>
        <p:txBody>
          <a:bodyPr wrap="square" rtlCol="0">
            <a:spAutoFit/>
          </a:bodyPr>
          <a:lstStyle/>
          <a:p>
            <a:pPr lvl="0"/>
            <a:r>
              <a:rPr lang="en-GB" sz="2000" b="1" dirty="0">
                <a:ea typeface="Batang" panose="02030600000101010101" pitchFamily="18" charset="-127"/>
                <a:cs typeface="Arial" panose="020B0604020202020204" pitchFamily="34" charset="0"/>
              </a:rPr>
              <a:t>No </a:t>
            </a:r>
            <a:r>
              <a:rPr lang="en-GB" sz="2000" b="1" dirty="0" smtClean="0">
                <a:ea typeface="Batang" panose="02030600000101010101" pitchFamily="18" charset="-127"/>
                <a:cs typeface="Arial" panose="020B0604020202020204" pitchFamily="34" charset="0"/>
              </a:rPr>
              <a:t>Judgement</a:t>
            </a:r>
            <a:r>
              <a:rPr lang="en-GB" sz="2000" dirty="0" smtClean="0">
                <a:ea typeface="Batang" panose="02030600000101010101" pitchFamily="18" charset="-127"/>
                <a:cs typeface="Arial" panose="020B0604020202020204" pitchFamily="34" charset="0"/>
              </a:rPr>
              <a:t> </a:t>
            </a:r>
            <a:r>
              <a:rPr lang="en-GB" sz="2000" dirty="0">
                <a:ea typeface="Batang" panose="02030600000101010101" pitchFamily="18" charset="-127"/>
                <a:cs typeface="Arial" panose="020B0604020202020204" pitchFamily="34" charset="0"/>
              </a:rPr>
              <a:t>No such thing as a stupid question. Listen to the views of others with an open mind</a:t>
            </a:r>
          </a:p>
        </p:txBody>
      </p:sp>
      <p:sp>
        <p:nvSpPr>
          <p:cNvPr id="8" name="TextBox 7"/>
          <p:cNvSpPr txBox="1"/>
          <p:nvPr/>
        </p:nvSpPr>
        <p:spPr>
          <a:xfrm>
            <a:off x="472887" y="1604513"/>
            <a:ext cx="11080937" cy="984885"/>
          </a:xfrm>
          <a:prstGeom prst="rect">
            <a:avLst/>
          </a:prstGeom>
          <a:noFill/>
        </p:spPr>
        <p:txBody>
          <a:bodyPr wrap="square" rtlCol="0">
            <a:spAutoFit/>
          </a:bodyPr>
          <a:lstStyle/>
          <a:p>
            <a:r>
              <a:rPr lang="en-GB" sz="2000" b="1" dirty="0" smtClean="0">
                <a:ea typeface="Batang" panose="02030600000101010101" pitchFamily="18" charset="-127"/>
              </a:rPr>
              <a:t>Respect </a:t>
            </a:r>
            <a:r>
              <a:rPr lang="en-GB" sz="2000" dirty="0">
                <a:ea typeface="Batang" panose="02030600000101010101" pitchFamily="18" charset="-127"/>
              </a:rPr>
              <a:t>Each person here is of equal value, each voice of equal weight. No unkind words or oppressive language.</a:t>
            </a:r>
          </a:p>
          <a:p>
            <a:endParaRPr lang="en-GB" dirty="0"/>
          </a:p>
        </p:txBody>
      </p:sp>
      <p:sp>
        <p:nvSpPr>
          <p:cNvPr id="9" name="TextBox 8"/>
          <p:cNvSpPr txBox="1"/>
          <p:nvPr/>
        </p:nvSpPr>
        <p:spPr>
          <a:xfrm>
            <a:off x="472887" y="2433676"/>
            <a:ext cx="11467114" cy="400110"/>
          </a:xfrm>
          <a:prstGeom prst="rect">
            <a:avLst/>
          </a:prstGeom>
          <a:noFill/>
        </p:spPr>
        <p:txBody>
          <a:bodyPr wrap="square" rtlCol="0">
            <a:spAutoFit/>
          </a:bodyPr>
          <a:lstStyle/>
          <a:p>
            <a:pPr lvl="0"/>
            <a:r>
              <a:rPr lang="en-GB" sz="2000" b="1" dirty="0" smtClean="0">
                <a:ea typeface="Batang" panose="02030600000101010101" pitchFamily="18" charset="-127"/>
              </a:rPr>
              <a:t>Confidentiality </a:t>
            </a:r>
            <a:r>
              <a:rPr lang="en-GB" sz="2000" dirty="0">
                <a:ea typeface="Batang" panose="02030600000101010101" pitchFamily="18" charset="-127"/>
              </a:rPr>
              <a:t>We won’t pass on things you’ve shared, unless you or someone else could be at risk. </a:t>
            </a:r>
          </a:p>
        </p:txBody>
      </p:sp>
      <p:sp>
        <p:nvSpPr>
          <p:cNvPr id="10" name="TextBox 9"/>
          <p:cNvSpPr txBox="1"/>
          <p:nvPr/>
        </p:nvSpPr>
        <p:spPr>
          <a:xfrm>
            <a:off x="484094" y="2951182"/>
            <a:ext cx="9812050" cy="984885"/>
          </a:xfrm>
          <a:prstGeom prst="rect">
            <a:avLst/>
          </a:prstGeom>
          <a:noFill/>
        </p:spPr>
        <p:txBody>
          <a:bodyPr wrap="square" rtlCol="0">
            <a:spAutoFit/>
          </a:bodyPr>
          <a:lstStyle/>
          <a:p>
            <a:r>
              <a:rPr lang="en-GB" sz="2000" b="1" dirty="0">
                <a:ea typeface="Batang" panose="02030600000101010101" pitchFamily="18" charset="-127"/>
              </a:rPr>
              <a:t>Right to </a:t>
            </a:r>
            <a:r>
              <a:rPr lang="en-GB" sz="2000" b="1" dirty="0" smtClean="0">
                <a:ea typeface="Batang" panose="02030600000101010101" pitchFamily="18" charset="-127"/>
              </a:rPr>
              <a:t>pass </a:t>
            </a:r>
            <a:r>
              <a:rPr lang="en-GB" sz="2000" dirty="0">
                <a:ea typeface="Batang" panose="02030600000101010101" pitchFamily="18" charset="-127"/>
              </a:rPr>
              <a:t>You are under no pressure to share personal information about yourself. Say as much or as little as you want about your </a:t>
            </a:r>
            <a:r>
              <a:rPr lang="en-GB" sz="2000" dirty="0" smtClean="0">
                <a:ea typeface="Batang" panose="02030600000101010101" pitchFamily="18" charset="-127"/>
              </a:rPr>
              <a:t>own </a:t>
            </a:r>
            <a:r>
              <a:rPr lang="en-GB" sz="2000" dirty="0">
                <a:ea typeface="Batang" panose="02030600000101010101" pitchFamily="18" charset="-127"/>
              </a:rPr>
              <a:t>experiences.</a:t>
            </a:r>
          </a:p>
          <a:p>
            <a:endParaRPr lang="en-GB" dirty="0"/>
          </a:p>
        </p:txBody>
      </p:sp>
      <p:sp>
        <p:nvSpPr>
          <p:cNvPr id="11" name="TextBox 10"/>
          <p:cNvSpPr txBox="1"/>
          <p:nvPr/>
        </p:nvSpPr>
        <p:spPr>
          <a:xfrm>
            <a:off x="484094" y="3784156"/>
            <a:ext cx="9122447" cy="707886"/>
          </a:xfrm>
          <a:prstGeom prst="rect">
            <a:avLst/>
          </a:prstGeom>
          <a:noFill/>
        </p:spPr>
        <p:txBody>
          <a:bodyPr wrap="square" rtlCol="0">
            <a:spAutoFit/>
          </a:bodyPr>
          <a:lstStyle/>
          <a:p>
            <a:pPr lvl="0"/>
            <a:r>
              <a:rPr lang="en-GB" sz="2000" b="1" dirty="0" smtClean="0">
                <a:ea typeface="Batang" panose="02030600000101010101" pitchFamily="18" charset="-127"/>
              </a:rPr>
              <a:t>Anonymity </a:t>
            </a:r>
            <a:r>
              <a:rPr lang="en-GB" sz="2000" dirty="0">
                <a:ea typeface="Batang" panose="02030600000101010101" pitchFamily="18" charset="-127"/>
              </a:rPr>
              <a:t>If you wish to say something to </a:t>
            </a:r>
            <a:r>
              <a:rPr lang="en-GB" sz="2000" dirty="0" smtClean="0">
                <a:ea typeface="Batang" panose="02030600000101010101" pitchFamily="18" charset="-127"/>
              </a:rPr>
              <a:t>me </a:t>
            </a:r>
            <a:r>
              <a:rPr lang="en-GB" sz="2000" dirty="0">
                <a:ea typeface="Batang" panose="02030600000101010101" pitchFamily="18" charset="-127"/>
              </a:rPr>
              <a:t>without the rest of the group listening, send me a message. We will make time after.</a:t>
            </a:r>
          </a:p>
        </p:txBody>
      </p:sp>
      <p:sp>
        <p:nvSpPr>
          <p:cNvPr id="12" name="TextBox 11"/>
          <p:cNvSpPr txBox="1"/>
          <p:nvPr/>
        </p:nvSpPr>
        <p:spPr>
          <a:xfrm>
            <a:off x="484094" y="4636129"/>
            <a:ext cx="9235978" cy="707886"/>
          </a:xfrm>
          <a:prstGeom prst="rect">
            <a:avLst/>
          </a:prstGeom>
          <a:noFill/>
        </p:spPr>
        <p:txBody>
          <a:bodyPr wrap="square" rtlCol="0">
            <a:spAutoFit/>
          </a:bodyPr>
          <a:lstStyle/>
          <a:p>
            <a:pPr lvl="0"/>
            <a:r>
              <a:rPr lang="en-GB" sz="2000" b="1" dirty="0">
                <a:ea typeface="Batang" panose="02030600000101010101" pitchFamily="18" charset="-127"/>
              </a:rPr>
              <a:t>Right to a </a:t>
            </a:r>
            <a:r>
              <a:rPr lang="en-GB" sz="2000" b="1" dirty="0" smtClean="0">
                <a:ea typeface="Batang" panose="02030600000101010101" pitchFamily="18" charset="-127"/>
              </a:rPr>
              <a:t>break </a:t>
            </a:r>
            <a:r>
              <a:rPr lang="en-GB" sz="2000" dirty="0">
                <a:ea typeface="Batang" panose="02030600000101010101" pitchFamily="18" charset="-127"/>
              </a:rPr>
              <a:t>If you are struggling with the content, you can go to a breakout room, or take a few minutes off camera. Try to tell me first.</a:t>
            </a:r>
          </a:p>
        </p:txBody>
      </p:sp>
      <p:sp>
        <p:nvSpPr>
          <p:cNvPr id="13" name="TextBox 12"/>
          <p:cNvSpPr txBox="1"/>
          <p:nvPr/>
        </p:nvSpPr>
        <p:spPr>
          <a:xfrm>
            <a:off x="484094" y="5488102"/>
            <a:ext cx="9235978" cy="1015663"/>
          </a:xfrm>
          <a:prstGeom prst="rect">
            <a:avLst/>
          </a:prstGeom>
          <a:noFill/>
        </p:spPr>
        <p:txBody>
          <a:bodyPr wrap="square" rtlCol="0">
            <a:spAutoFit/>
          </a:bodyPr>
          <a:lstStyle/>
          <a:p>
            <a:pPr lvl="0"/>
            <a:r>
              <a:rPr lang="en-GB" sz="2000" b="1" dirty="0" smtClean="0">
                <a:ea typeface="Batang" panose="02030600000101010101" pitchFamily="18" charset="-127"/>
              </a:rPr>
              <a:t>Technical </a:t>
            </a:r>
            <a:r>
              <a:rPr lang="en-GB" sz="2000" dirty="0">
                <a:ea typeface="Batang" panose="02030600000101010101" pitchFamily="18" charset="-127"/>
              </a:rPr>
              <a:t>If I mute you as a group, it’s to cut out background noise or speed up some explanation, not to shut you up. Wave or message if you need to say something – I will unmute.</a:t>
            </a:r>
          </a:p>
        </p:txBody>
      </p:sp>
    </p:spTree>
    <p:extLst>
      <p:ext uri="{BB962C8B-B14F-4D97-AF65-F5344CB8AC3E}">
        <p14:creationId xmlns:p14="http://schemas.microsoft.com/office/powerpoint/2010/main" val="2540914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D7B3EB"/>
          </a:solidFill>
          <a:ln>
            <a:solidFill>
              <a:srgbClr val="BC3AC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109728" y="109728"/>
            <a:ext cx="11960352" cy="6665976"/>
          </a:xfrm>
          <a:prstGeom prst="rect">
            <a:avLst/>
          </a:prstGeom>
          <a:noFill/>
          <a:ln w="38100">
            <a:solidFill>
              <a:srgbClr val="BE37FB"/>
            </a:solidFill>
          </a:ln>
          <a:effectLst>
            <a:softEdge rad="635000"/>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90417" y="3085200"/>
            <a:ext cx="2201583" cy="3772800"/>
          </a:xfrm>
          <a:prstGeom prst="rect">
            <a:avLst/>
          </a:prstGeom>
        </p:spPr>
      </p:pic>
      <p:sp>
        <p:nvSpPr>
          <p:cNvPr id="6" name="TextBox 5"/>
          <p:cNvSpPr txBox="1"/>
          <p:nvPr/>
        </p:nvSpPr>
        <p:spPr>
          <a:xfrm>
            <a:off x="472887" y="310838"/>
            <a:ext cx="8569513"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THAT’S IT FOR WEEK </a:t>
            </a:r>
            <a:r>
              <a:rPr lang="en-GB" sz="2400" dirty="0" smtClean="0">
                <a:ea typeface="Batang" panose="02030600000101010101" pitchFamily="18" charset="-127"/>
                <a:cs typeface="Aparajita" panose="020B0604020202020204" pitchFamily="34" charset="0"/>
              </a:rPr>
              <a:t>THREE!</a:t>
            </a:r>
            <a:endParaRPr lang="en-GB" sz="2400" dirty="0">
              <a:ea typeface="Batang" panose="02030600000101010101" pitchFamily="18" charset="-127"/>
              <a:cs typeface="Aparajita" panose="020B0604020202020204" pitchFamily="34"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2887" y="1101442"/>
            <a:ext cx="1199557" cy="1168400"/>
          </a:xfrm>
          <a:prstGeom prst="rect">
            <a:avLst/>
          </a:prstGeom>
        </p:spPr>
      </p:pic>
      <p:sp>
        <p:nvSpPr>
          <p:cNvPr id="8" name="TextBox 7"/>
          <p:cNvSpPr txBox="1"/>
          <p:nvPr/>
        </p:nvSpPr>
        <p:spPr>
          <a:xfrm>
            <a:off x="1940560" y="1371600"/>
            <a:ext cx="5547360" cy="369332"/>
          </a:xfrm>
          <a:prstGeom prst="rect">
            <a:avLst/>
          </a:prstGeom>
          <a:noFill/>
        </p:spPr>
        <p:txBody>
          <a:bodyPr wrap="square" rtlCol="0">
            <a:spAutoFit/>
          </a:bodyPr>
          <a:lstStyle/>
          <a:p>
            <a:r>
              <a:rPr lang="en-GB" dirty="0" smtClean="0"/>
              <a:t>Does anyone want to speak?</a:t>
            </a:r>
            <a:endParaRPr lang="en-GB" dirty="0"/>
          </a:p>
        </p:txBody>
      </p:sp>
      <p:sp>
        <p:nvSpPr>
          <p:cNvPr id="10" name="TextBox 9"/>
          <p:cNvSpPr txBox="1"/>
          <p:nvPr/>
        </p:nvSpPr>
        <p:spPr>
          <a:xfrm>
            <a:off x="472887" y="3312438"/>
            <a:ext cx="7223760" cy="923330"/>
          </a:xfrm>
          <a:prstGeom prst="rect">
            <a:avLst/>
          </a:prstGeom>
          <a:noFill/>
          <a:ln>
            <a:solidFill>
              <a:srgbClr val="7030A0"/>
            </a:solidFill>
          </a:ln>
        </p:spPr>
        <p:txBody>
          <a:bodyPr wrap="square" rtlCol="0">
            <a:spAutoFit/>
          </a:bodyPr>
          <a:lstStyle/>
          <a:p>
            <a:r>
              <a:rPr lang="en-GB" dirty="0" smtClean="0"/>
              <a:t>Keep an eye out for episodes </a:t>
            </a:r>
            <a:r>
              <a:rPr lang="en-GB" dirty="0" smtClean="0"/>
              <a:t>7 &amp; 8</a:t>
            </a:r>
            <a:r>
              <a:rPr lang="en-GB" dirty="0" smtClean="0"/>
              <a:t> </a:t>
            </a:r>
            <a:r>
              <a:rPr lang="en-GB" dirty="0" smtClean="0"/>
              <a:t>being sent to you this week!</a:t>
            </a:r>
          </a:p>
          <a:p>
            <a:endParaRPr lang="en-GB" dirty="0"/>
          </a:p>
          <a:p>
            <a:r>
              <a:rPr lang="en-GB" dirty="0" smtClean="0"/>
              <a:t>See you all to chat about the issues they raise same time next week.</a:t>
            </a:r>
            <a:endParaRPr lang="en-GB" dirty="0"/>
          </a:p>
        </p:txBody>
      </p:sp>
    </p:spTree>
    <p:extLst>
      <p:ext uri="{BB962C8B-B14F-4D97-AF65-F5344CB8AC3E}">
        <p14:creationId xmlns:p14="http://schemas.microsoft.com/office/powerpoint/2010/main" val="20785162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FDEB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83127" y="83127"/>
            <a:ext cx="12016509" cy="6696364"/>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2"/>
          <a:stretch>
            <a:fillRect/>
          </a:stretch>
        </p:blipFill>
        <p:spPr>
          <a:xfrm>
            <a:off x="702183" y="497639"/>
            <a:ext cx="5031963" cy="2806636"/>
          </a:xfrm>
          <a:prstGeom prst="rect">
            <a:avLst/>
          </a:prstGeom>
          <a:ln w="38100">
            <a:solidFill>
              <a:schemeClr val="tx1"/>
            </a:solidFill>
          </a:ln>
        </p:spPr>
      </p:pic>
      <p:pic>
        <p:nvPicPr>
          <p:cNvPr id="6" name="Picture 5"/>
          <p:cNvPicPr>
            <a:picLocks noChangeAspect="1"/>
          </p:cNvPicPr>
          <p:nvPr/>
        </p:nvPicPr>
        <p:blipFill>
          <a:blip r:embed="rId3"/>
          <a:stretch>
            <a:fillRect/>
          </a:stretch>
        </p:blipFill>
        <p:spPr>
          <a:xfrm>
            <a:off x="6361630" y="507164"/>
            <a:ext cx="5077206" cy="282270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64299" y="3085200"/>
            <a:ext cx="2910825" cy="3772800"/>
          </a:xfrm>
          <a:prstGeom prst="rect">
            <a:avLst/>
          </a:prstGeom>
        </p:spPr>
      </p:pic>
      <p:pic>
        <p:nvPicPr>
          <p:cNvPr id="7" name="Picture 6"/>
          <p:cNvPicPr>
            <a:picLocks noChangeAspect="1"/>
          </p:cNvPicPr>
          <p:nvPr/>
        </p:nvPicPr>
        <p:blipFill>
          <a:blip r:embed="rId5"/>
          <a:stretch>
            <a:fillRect/>
          </a:stretch>
        </p:blipFill>
        <p:spPr>
          <a:xfrm>
            <a:off x="702183" y="3626407"/>
            <a:ext cx="5031963" cy="2816805"/>
          </a:xfrm>
          <a:prstGeom prst="rect">
            <a:avLst/>
          </a:prstGeom>
        </p:spPr>
      </p:pic>
      <p:sp>
        <p:nvSpPr>
          <p:cNvPr id="8" name="TextBox 7"/>
          <p:cNvSpPr txBox="1"/>
          <p:nvPr/>
        </p:nvSpPr>
        <p:spPr>
          <a:xfrm>
            <a:off x="6361630" y="3753907"/>
            <a:ext cx="2496620" cy="3139321"/>
          </a:xfrm>
          <a:prstGeom prst="rect">
            <a:avLst/>
          </a:prstGeom>
          <a:noFill/>
        </p:spPr>
        <p:txBody>
          <a:bodyPr wrap="square" rtlCol="0">
            <a:spAutoFit/>
          </a:bodyPr>
          <a:lstStyle/>
          <a:p>
            <a:r>
              <a:rPr lang="en-GB" dirty="0" smtClean="0"/>
              <a:t>What are the three big issues that came up in the last episodes?</a:t>
            </a:r>
          </a:p>
          <a:p>
            <a:endParaRPr lang="en-GB" dirty="0"/>
          </a:p>
          <a:p>
            <a:endParaRPr lang="en-GB" dirty="0" smtClean="0"/>
          </a:p>
          <a:p>
            <a:endParaRPr lang="en-GB" dirty="0"/>
          </a:p>
          <a:p>
            <a:endParaRPr lang="en-GB" dirty="0" smtClean="0"/>
          </a:p>
          <a:p>
            <a:r>
              <a:rPr lang="en-GB" dirty="0" smtClean="0"/>
              <a:t>Which ones speak to you the most?</a:t>
            </a:r>
          </a:p>
          <a:p>
            <a:endParaRPr lang="en-GB" dirty="0"/>
          </a:p>
          <a:p>
            <a:endParaRPr lang="en-GB" dirty="0"/>
          </a:p>
        </p:txBody>
      </p:sp>
    </p:spTree>
    <p:extLst>
      <p:ext uri="{BB962C8B-B14F-4D97-AF65-F5344CB8AC3E}">
        <p14:creationId xmlns:p14="http://schemas.microsoft.com/office/powerpoint/2010/main" val="1705846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FDEB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83127" y="83127"/>
            <a:ext cx="12016509" cy="6696364"/>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64299" y="3085200"/>
            <a:ext cx="2910825" cy="3772800"/>
          </a:xfrm>
          <a:prstGeom prst="rect">
            <a:avLst/>
          </a:prstGeom>
        </p:spPr>
      </p:pic>
      <p:sp>
        <p:nvSpPr>
          <p:cNvPr id="5" name="TextBox 4"/>
          <p:cNvSpPr txBox="1"/>
          <p:nvPr/>
        </p:nvSpPr>
        <p:spPr>
          <a:xfrm>
            <a:off x="472887" y="310838"/>
            <a:ext cx="8326174"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TYPES OF MANIPULATION – What’s going on in these statements?</a:t>
            </a:r>
            <a:endParaRPr lang="en-GB" sz="2400" dirty="0">
              <a:ea typeface="Batang" panose="02030600000101010101" pitchFamily="18" charset="-127"/>
              <a:cs typeface="Aparajita" panose="020B0604020202020204" pitchFamily="34" charset="0"/>
            </a:endParaRPr>
          </a:p>
        </p:txBody>
      </p:sp>
      <p:sp>
        <p:nvSpPr>
          <p:cNvPr id="12" name="TextBox 11"/>
          <p:cNvSpPr txBox="1"/>
          <p:nvPr/>
        </p:nvSpPr>
        <p:spPr>
          <a:xfrm>
            <a:off x="1285875" y="1962151"/>
            <a:ext cx="2076450" cy="923330"/>
          </a:xfrm>
          <a:prstGeom prst="rect">
            <a:avLst/>
          </a:prstGeom>
          <a:noFill/>
        </p:spPr>
        <p:txBody>
          <a:bodyPr wrap="square" rtlCol="0">
            <a:spAutoFit/>
          </a:bodyPr>
          <a:lstStyle/>
          <a:p>
            <a:pPr algn="ctr"/>
            <a:r>
              <a:rPr lang="en-GB" dirty="0" smtClean="0"/>
              <a:t>You can’t bail on me again. You always have my back</a:t>
            </a:r>
            <a:endParaRPr lang="en-GB" dirty="0"/>
          </a:p>
        </p:txBody>
      </p:sp>
      <p:sp>
        <p:nvSpPr>
          <p:cNvPr id="13" name="TextBox 12"/>
          <p:cNvSpPr txBox="1"/>
          <p:nvPr/>
        </p:nvSpPr>
        <p:spPr>
          <a:xfrm>
            <a:off x="5225075" y="1508671"/>
            <a:ext cx="1975825" cy="923330"/>
          </a:xfrm>
          <a:prstGeom prst="rect">
            <a:avLst/>
          </a:prstGeom>
          <a:noFill/>
        </p:spPr>
        <p:txBody>
          <a:bodyPr wrap="square" rtlCol="0">
            <a:spAutoFit/>
          </a:bodyPr>
          <a:lstStyle/>
          <a:p>
            <a:pPr algn="ctr"/>
            <a:r>
              <a:rPr lang="en-GB" dirty="0" smtClean="0"/>
              <a:t>Stop being a moody b*</a:t>
            </a:r>
            <a:r>
              <a:rPr lang="en-GB" dirty="0" err="1" smtClean="0"/>
              <a:t>tch</a:t>
            </a:r>
            <a:r>
              <a:rPr lang="en-GB" dirty="0" smtClean="0"/>
              <a:t> and just join in for once</a:t>
            </a:r>
            <a:endParaRPr lang="en-GB" dirty="0"/>
          </a:p>
        </p:txBody>
      </p:sp>
      <p:sp>
        <p:nvSpPr>
          <p:cNvPr id="14" name="TextBox 13"/>
          <p:cNvSpPr txBox="1"/>
          <p:nvPr/>
        </p:nvSpPr>
        <p:spPr>
          <a:xfrm>
            <a:off x="2761563" y="4591050"/>
            <a:ext cx="1962150" cy="646331"/>
          </a:xfrm>
          <a:prstGeom prst="rect">
            <a:avLst/>
          </a:prstGeom>
          <a:noFill/>
        </p:spPr>
        <p:txBody>
          <a:bodyPr wrap="square" rtlCol="0">
            <a:spAutoFit/>
          </a:bodyPr>
          <a:lstStyle/>
          <a:p>
            <a:r>
              <a:rPr lang="en-GB" dirty="0" smtClean="0"/>
              <a:t>Feel like I barely see you anymore</a:t>
            </a:r>
            <a:endParaRPr lang="en-GB" dirty="0"/>
          </a:p>
        </p:txBody>
      </p:sp>
      <p:sp>
        <p:nvSpPr>
          <p:cNvPr id="15" name="TextBox 14"/>
          <p:cNvSpPr txBox="1"/>
          <p:nvPr/>
        </p:nvSpPr>
        <p:spPr>
          <a:xfrm>
            <a:off x="9211522" y="1056531"/>
            <a:ext cx="1857375" cy="923330"/>
          </a:xfrm>
          <a:prstGeom prst="rect">
            <a:avLst/>
          </a:prstGeom>
          <a:noFill/>
        </p:spPr>
        <p:txBody>
          <a:bodyPr wrap="square" rtlCol="0">
            <a:spAutoFit/>
          </a:bodyPr>
          <a:lstStyle/>
          <a:p>
            <a:pPr algn="ctr"/>
            <a:r>
              <a:rPr lang="en-GB" dirty="0" smtClean="0"/>
              <a:t>I’m being a good friend inviting you to fun things</a:t>
            </a:r>
            <a:endParaRPr lang="en-GB" dirty="0"/>
          </a:p>
        </p:txBody>
      </p:sp>
      <p:sp>
        <p:nvSpPr>
          <p:cNvPr id="16" name="TextBox 15"/>
          <p:cNvSpPr txBox="1"/>
          <p:nvPr/>
        </p:nvSpPr>
        <p:spPr>
          <a:xfrm>
            <a:off x="6867451" y="3834050"/>
            <a:ext cx="1729301" cy="1200329"/>
          </a:xfrm>
          <a:prstGeom prst="rect">
            <a:avLst/>
          </a:prstGeom>
          <a:noFill/>
        </p:spPr>
        <p:txBody>
          <a:bodyPr wrap="square" rtlCol="0">
            <a:spAutoFit/>
          </a:bodyPr>
          <a:lstStyle/>
          <a:p>
            <a:pPr algn="ctr"/>
            <a:r>
              <a:rPr lang="en-GB" dirty="0" smtClean="0"/>
              <a:t>This is the last time I’m inviting you to anything. Final chance.</a:t>
            </a:r>
            <a:endParaRPr lang="en-GB" dirty="0"/>
          </a:p>
        </p:txBody>
      </p:sp>
      <p:sp>
        <p:nvSpPr>
          <p:cNvPr id="17" name="TextBox 16"/>
          <p:cNvSpPr txBox="1"/>
          <p:nvPr/>
        </p:nvSpPr>
        <p:spPr>
          <a:xfrm>
            <a:off x="4164960" y="6239000"/>
            <a:ext cx="5275451" cy="378733"/>
          </a:xfrm>
          <a:prstGeom prst="rect">
            <a:avLst/>
          </a:prstGeom>
          <a:noFill/>
        </p:spPr>
        <p:txBody>
          <a:bodyPr wrap="square" rtlCol="0">
            <a:spAutoFit/>
          </a:bodyPr>
          <a:lstStyle/>
          <a:p>
            <a:pPr algn="r"/>
            <a:r>
              <a:rPr lang="en-GB" dirty="0" smtClean="0"/>
              <a:t>Which ones, if any, might work on you?</a:t>
            </a:r>
            <a:endParaRPr lang="en-GB" dirty="0"/>
          </a:p>
        </p:txBody>
      </p:sp>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969" y="1475795"/>
            <a:ext cx="3059667" cy="2451132"/>
          </a:xfrm>
          <a:prstGeom prst="rect">
            <a:avLst/>
          </a:prstGeom>
        </p:spPr>
      </p:pic>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63199" y="1113327"/>
            <a:ext cx="3059667" cy="2451132"/>
          </a:xfrm>
          <a:prstGeom prst="rect">
            <a:avLst/>
          </a:prstGeom>
        </p:spPr>
      </p:pic>
      <p:pic>
        <p:nvPicPr>
          <p:cNvPr id="23" name="Pictur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79429" y="634068"/>
            <a:ext cx="3059667" cy="2451132"/>
          </a:xfrm>
          <a:prstGeom prst="rect">
            <a:avLst/>
          </a:prstGeom>
        </p:spPr>
      </p:pic>
      <p:pic>
        <p:nvPicPr>
          <p:cNvPr id="24" name="Pictur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63430" y="3977234"/>
            <a:ext cx="3059667" cy="2451132"/>
          </a:xfrm>
          <a:prstGeom prst="rect">
            <a:avLst/>
          </a:prstGeom>
        </p:spPr>
      </p:pic>
      <p:pic>
        <p:nvPicPr>
          <p:cNvPr id="25" name="Pictur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92933" y="3507663"/>
            <a:ext cx="3059667" cy="2451132"/>
          </a:xfrm>
          <a:prstGeom prst="rect">
            <a:avLst/>
          </a:prstGeom>
        </p:spPr>
      </p:pic>
    </p:spTree>
    <p:extLst>
      <p:ext uri="{BB962C8B-B14F-4D97-AF65-F5344CB8AC3E}">
        <p14:creationId xmlns:p14="http://schemas.microsoft.com/office/powerpoint/2010/main" val="29998237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D7B3EB"/>
          </a:solidFill>
          <a:ln>
            <a:solidFill>
              <a:srgbClr val="BC3AC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109728" y="109728"/>
            <a:ext cx="11960352" cy="6665976"/>
          </a:xfrm>
          <a:prstGeom prst="rect">
            <a:avLst/>
          </a:prstGeom>
          <a:noFill/>
          <a:ln w="38100">
            <a:solidFill>
              <a:srgbClr val="BE37FB"/>
            </a:solidFill>
          </a:ln>
          <a:effectLst>
            <a:softEdge rad="635000"/>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0417" y="3085200"/>
            <a:ext cx="2201583" cy="3772800"/>
          </a:xfrm>
          <a:prstGeom prst="rect">
            <a:avLst/>
          </a:prstGeom>
        </p:spPr>
      </p:pic>
      <p:sp>
        <p:nvSpPr>
          <p:cNvPr id="5" name="TextBox 4"/>
          <p:cNvSpPr txBox="1"/>
          <p:nvPr/>
        </p:nvSpPr>
        <p:spPr>
          <a:xfrm>
            <a:off x="472887" y="310838"/>
            <a:ext cx="8326174"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SHOULD JASMINE GO TO THE PARTY?</a:t>
            </a:r>
            <a:endParaRPr lang="en-GB" sz="2400" dirty="0">
              <a:ea typeface="Batang" panose="02030600000101010101" pitchFamily="18" charset="-127"/>
              <a:cs typeface="Aparajita" panose="020B0604020202020204" pitchFamily="34" charset="0"/>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8870" y="1211775"/>
            <a:ext cx="5949680" cy="3213449"/>
          </a:xfrm>
          <a:prstGeom prst="rect">
            <a:avLst/>
          </a:prstGeom>
        </p:spPr>
      </p:pic>
      <p:sp>
        <p:nvSpPr>
          <p:cNvPr id="7" name="TextBox 6"/>
          <p:cNvSpPr txBox="1"/>
          <p:nvPr/>
        </p:nvSpPr>
        <p:spPr>
          <a:xfrm>
            <a:off x="6613779" y="2095500"/>
            <a:ext cx="4139946" cy="369332"/>
          </a:xfrm>
          <a:prstGeom prst="rect">
            <a:avLst/>
          </a:prstGeom>
          <a:noFill/>
        </p:spPr>
        <p:txBody>
          <a:bodyPr wrap="square" rtlCol="0">
            <a:spAutoFit/>
          </a:bodyPr>
          <a:lstStyle/>
          <a:p>
            <a:r>
              <a:rPr lang="en-GB" dirty="0" smtClean="0"/>
              <a:t>Go to menti.com on your phones</a:t>
            </a:r>
            <a:endParaRPr lang="en-GB" dirty="0"/>
          </a:p>
        </p:txBody>
      </p:sp>
    </p:spTree>
    <p:extLst>
      <p:ext uri="{BB962C8B-B14F-4D97-AF65-F5344CB8AC3E}">
        <p14:creationId xmlns:p14="http://schemas.microsoft.com/office/powerpoint/2010/main" val="8485963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525"/>
            <a:ext cx="12192000" cy="6858000"/>
          </a:xfrm>
          <a:prstGeom prst="rect">
            <a:avLst/>
          </a:prstGeom>
          <a:solidFill>
            <a:srgbClr val="FDEB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83127" y="83127"/>
            <a:ext cx="12016509" cy="6696364"/>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64299" y="3085200"/>
            <a:ext cx="2910825" cy="3772800"/>
          </a:xfrm>
          <a:prstGeom prst="rect">
            <a:avLst/>
          </a:prstGeom>
        </p:spPr>
      </p:pic>
      <p:sp>
        <p:nvSpPr>
          <p:cNvPr id="5" name="TextBox 4"/>
          <p:cNvSpPr txBox="1"/>
          <p:nvPr/>
        </p:nvSpPr>
        <p:spPr>
          <a:xfrm>
            <a:off x="472887" y="310838"/>
            <a:ext cx="8326174"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BOUNDARIES &amp; HAVING DIFFICULT CONVERSATIONS</a:t>
            </a:r>
            <a:endParaRPr lang="en-GB" sz="2400" dirty="0">
              <a:ea typeface="Batang" panose="02030600000101010101" pitchFamily="18" charset="-127"/>
              <a:cs typeface="Aparajita" panose="020B0604020202020204" pitchFamily="34" charset="0"/>
            </a:endParaRPr>
          </a:p>
        </p:txBody>
      </p:sp>
      <p:sp>
        <p:nvSpPr>
          <p:cNvPr id="6" name="TextBox 5"/>
          <p:cNvSpPr txBox="1"/>
          <p:nvPr/>
        </p:nvSpPr>
        <p:spPr>
          <a:xfrm>
            <a:off x="472887" y="1066350"/>
            <a:ext cx="11061888" cy="1754326"/>
          </a:xfrm>
          <a:prstGeom prst="rect">
            <a:avLst/>
          </a:prstGeom>
          <a:noFill/>
        </p:spPr>
        <p:txBody>
          <a:bodyPr wrap="square" rtlCol="0">
            <a:spAutoFit/>
          </a:bodyPr>
          <a:lstStyle/>
          <a:p>
            <a:r>
              <a:rPr lang="en-GB" dirty="0" smtClean="0"/>
              <a:t>Saying no to friends is hard. Being able to communicate your boundaries, and telling people when something makes you feel uncomfortable, is hard too!</a:t>
            </a:r>
          </a:p>
          <a:p>
            <a:endParaRPr lang="en-GB" dirty="0"/>
          </a:p>
          <a:p>
            <a:r>
              <a:rPr lang="en-GB" dirty="0" smtClean="0"/>
              <a:t>Trusting your instincts and taking control of decisions about your own life is something that might take practice, but it is worth it. </a:t>
            </a:r>
            <a:r>
              <a:rPr lang="en-GB" dirty="0" smtClean="0">
                <a:solidFill>
                  <a:srgbClr val="FF0000"/>
                </a:solidFill>
              </a:rPr>
              <a:t>Why?</a:t>
            </a:r>
            <a:endParaRPr lang="en-GB" dirty="0"/>
          </a:p>
          <a:p>
            <a:endParaRPr lang="en-GB" dirty="0" smtClean="0"/>
          </a:p>
        </p:txBody>
      </p:sp>
      <p:sp>
        <p:nvSpPr>
          <p:cNvPr id="7" name="TextBox 6"/>
          <p:cNvSpPr txBox="1"/>
          <p:nvPr/>
        </p:nvSpPr>
        <p:spPr>
          <a:xfrm>
            <a:off x="627582" y="4076700"/>
            <a:ext cx="1515544" cy="923330"/>
          </a:xfrm>
          <a:prstGeom prst="rect">
            <a:avLst/>
          </a:prstGeom>
          <a:noFill/>
        </p:spPr>
        <p:txBody>
          <a:bodyPr wrap="square" rtlCol="0">
            <a:spAutoFit/>
          </a:bodyPr>
          <a:lstStyle/>
          <a:p>
            <a:r>
              <a:rPr lang="en-GB" i="1" dirty="0" smtClean="0"/>
              <a:t>I feel …</a:t>
            </a:r>
          </a:p>
          <a:p>
            <a:r>
              <a:rPr lang="en-GB" i="1" dirty="0" smtClean="0"/>
              <a:t>I think …</a:t>
            </a:r>
          </a:p>
          <a:p>
            <a:r>
              <a:rPr lang="en-GB" i="1" dirty="0" smtClean="0"/>
              <a:t>I want …</a:t>
            </a:r>
            <a:endParaRPr lang="en-GB" i="1" dirty="0"/>
          </a:p>
        </p:txBody>
      </p:sp>
      <p:sp>
        <p:nvSpPr>
          <p:cNvPr id="8" name="TextBox 7"/>
          <p:cNvSpPr txBox="1"/>
          <p:nvPr/>
        </p:nvSpPr>
        <p:spPr>
          <a:xfrm>
            <a:off x="2450396" y="4076700"/>
            <a:ext cx="6617403" cy="923330"/>
          </a:xfrm>
          <a:prstGeom prst="rect">
            <a:avLst/>
          </a:prstGeom>
          <a:noFill/>
        </p:spPr>
        <p:txBody>
          <a:bodyPr wrap="square" rtlCol="0">
            <a:spAutoFit/>
          </a:bodyPr>
          <a:lstStyle/>
          <a:p>
            <a:r>
              <a:rPr lang="en-GB" i="1" dirty="0" smtClean="0"/>
              <a:t>We keep the focus on ourselves and how the situation is affecting us. The other person is less likely to feel attacked or judged, and it might help them see the situation differently.</a:t>
            </a:r>
            <a:endParaRPr lang="en-GB" i="1" dirty="0"/>
          </a:p>
        </p:txBody>
      </p:sp>
      <p:sp>
        <p:nvSpPr>
          <p:cNvPr id="10" name="Right Brace 9"/>
          <p:cNvSpPr/>
          <p:nvPr/>
        </p:nvSpPr>
        <p:spPr>
          <a:xfrm>
            <a:off x="1807154" y="4029075"/>
            <a:ext cx="419099" cy="1076325"/>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TextBox 10"/>
          <p:cNvSpPr txBox="1"/>
          <p:nvPr/>
        </p:nvSpPr>
        <p:spPr>
          <a:xfrm>
            <a:off x="472887" y="3097335"/>
            <a:ext cx="8677275" cy="369332"/>
          </a:xfrm>
          <a:prstGeom prst="rect">
            <a:avLst/>
          </a:prstGeom>
          <a:noFill/>
        </p:spPr>
        <p:txBody>
          <a:bodyPr wrap="square" rtlCol="0">
            <a:spAutoFit/>
          </a:bodyPr>
          <a:lstStyle/>
          <a:p>
            <a:r>
              <a:rPr lang="en-GB" dirty="0" smtClean="0"/>
              <a:t>One way of talking about boundaries with friends is by using “I Statements”</a:t>
            </a:r>
            <a:endParaRPr lang="en-GB" dirty="0" smtClean="0"/>
          </a:p>
        </p:txBody>
      </p:sp>
    </p:spTree>
    <p:extLst>
      <p:ext uri="{BB962C8B-B14F-4D97-AF65-F5344CB8AC3E}">
        <p14:creationId xmlns:p14="http://schemas.microsoft.com/office/powerpoint/2010/main" val="1745105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animBg="1"/>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525"/>
            <a:ext cx="12192000" cy="6858000"/>
          </a:xfrm>
          <a:prstGeom prst="rect">
            <a:avLst/>
          </a:prstGeom>
          <a:solidFill>
            <a:srgbClr val="FDEB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83127" y="83127"/>
            <a:ext cx="12016509" cy="6696364"/>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64299" y="3085200"/>
            <a:ext cx="2910825" cy="3772800"/>
          </a:xfrm>
          <a:prstGeom prst="rect">
            <a:avLst/>
          </a:prstGeom>
        </p:spPr>
      </p:pic>
      <p:sp>
        <p:nvSpPr>
          <p:cNvPr id="5" name="TextBox 4"/>
          <p:cNvSpPr txBox="1"/>
          <p:nvPr/>
        </p:nvSpPr>
        <p:spPr>
          <a:xfrm>
            <a:off x="472887" y="310838"/>
            <a:ext cx="8326174"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BOUNDARIES &amp; HAVING DIFFICULT CONVERSATIONS</a:t>
            </a:r>
            <a:endParaRPr lang="en-GB" sz="2400" dirty="0">
              <a:ea typeface="Batang" panose="02030600000101010101" pitchFamily="18" charset="-127"/>
              <a:cs typeface="Aparajita" panose="020B0604020202020204" pitchFamily="34" charset="0"/>
            </a:endParaRPr>
          </a:p>
        </p:txBody>
      </p:sp>
      <p:sp>
        <p:nvSpPr>
          <p:cNvPr id="9" name="TextBox 8"/>
          <p:cNvSpPr txBox="1"/>
          <p:nvPr/>
        </p:nvSpPr>
        <p:spPr>
          <a:xfrm>
            <a:off x="714375" y="1362075"/>
            <a:ext cx="2847974" cy="646331"/>
          </a:xfrm>
          <a:prstGeom prst="rect">
            <a:avLst/>
          </a:prstGeom>
          <a:noFill/>
        </p:spPr>
        <p:txBody>
          <a:bodyPr wrap="square" rtlCol="0">
            <a:spAutoFit/>
          </a:bodyPr>
          <a:lstStyle/>
          <a:p>
            <a:r>
              <a:rPr lang="en-GB" dirty="0" smtClean="0">
                <a:solidFill>
                  <a:srgbClr val="FF0000"/>
                </a:solidFill>
              </a:rPr>
              <a:t>Those Year 11s seem dodgy to me.</a:t>
            </a:r>
            <a:endParaRPr lang="en-GB" dirty="0">
              <a:solidFill>
                <a:srgbClr val="FF0000"/>
              </a:solidFill>
            </a:endParaRPr>
          </a:p>
        </p:txBody>
      </p:sp>
      <p:sp>
        <p:nvSpPr>
          <p:cNvPr id="12" name="TextBox 11"/>
          <p:cNvSpPr txBox="1"/>
          <p:nvPr/>
        </p:nvSpPr>
        <p:spPr>
          <a:xfrm>
            <a:off x="714374" y="2526769"/>
            <a:ext cx="2847975" cy="923330"/>
          </a:xfrm>
          <a:prstGeom prst="rect">
            <a:avLst/>
          </a:prstGeom>
          <a:noFill/>
        </p:spPr>
        <p:txBody>
          <a:bodyPr wrap="square" rtlCol="0">
            <a:spAutoFit/>
          </a:bodyPr>
          <a:lstStyle/>
          <a:p>
            <a:r>
              <a:rPr lang="en-GB" dirty="0" smtClean="0">
                <a:solidFill>
                  <a:srgbClr val="FF0000"/>
                </a:solidFill>
              </a:rPr>
              <a:t>You’re not acting like yourself – something is going on.</a:t>
            </a:r>
            <a:endParaRPr lang="en-GB" dirty="0">
              <a:solidFill>
                <a:srgbClr val="FF0000"/>
              </a:solidFill>
            </a:endParaRPr>
          </a:p>
        </p:txBody>
      </p:sp>
      <p:sp>
        <p:nvSpPr>
          <p:cNvPr id="13" name="TextBox 12"/>
          <p:cNvSpPr txBox="1"/>
          <p:nvPr/>
        </p:nvSpPr>
        <p:spPr>
          <a:xfrm>
            <a:off x="714375" y="3968463"/>
            <a:ext cx="2847975" cy="923330"/>
          </a:xfrm>
          <a:prstGeom prst="rect">
            <a:avLst/>
          </a:prstGeom>
          <a:noFill/>
        </p:spPr>
        <p:txBody>
          <a:bodyPr wrap="square" rtlCol="0">
            <a:spAutoFit/>
          </a:bodyPr>
          <a:lstStyle/>
          <a:p>
            <a:r>
              <a:rPr lang="en-GB" dirty="0" smtClean="0">
                <a:solidFill>
                  <a:srgbClr val="FF0000"/>
                </a:solidFill>
              </a:rPr>
              <a:t>You’ve been drinking and doing all sorts – that’s not my scene.</a:t>
            </a:r>
            <a:endParaRPr lang="en-GB" dirty="0">
              <a:solidFill>
                <a:srgbClr val="FF0000"/>
              </a:solidFill>
            </a:endParaRPr>
          </a:p>
        </p:txBody>
      </p:sp>
      <p:sp>
        <p:nvSpPr>
          <p:cNvPr id="14" name="TextBox 13"/>
          <p:cNvSpPr txBox="1"/>
          <p:nvPr/>
        </p:nvSpPr>
        <p:spPr>
          <a:xfrm>
            <a:off x="714374" y="5410156"/>
            <a:ext cx="2847975" cy="646331"/>
          </a:xfrm>
          <a:prstGeom prst="rect">
            <a:avLst/>
          </a:prstGeom>
          <a:noFill/>
        </p:spPr>
        <p:txBody>
          <a:bodyPr wrap="square" rtlCol="0">
            <a:spAutoFit/>
          </a:bodyPr>
          <a:lstStyle/>
          <a:p>
            <a:r>
              <a:rPr lang="en-GB" dirty="0" smtClean="0">
                <a:solidFill>
                  <a:srgbClr val="FF0000"/>
                </a:solidFill>
              </a:rPr>
              <a:t>Why have you been keeping secrets from me?</a:t>
            </a:r>
            <a:endParaRPr lang="en-GB" dirty="0">
              <a:solidFill>
                <a:srgbClr val="FF0000"/>
              </a:solidFill>
            </a:endParaRPr>
          </a:p>
        </p:txBody>
      </p:sp>
      <p:sp>
        <p:nvSpPr>
          <p:cNvPr id="15" name="Right Brace 14"/>
          <p:cNvSpPr/>
          <p:nvPr/>
        </p:nvSpPr>
        <p:spPr>
          <a:xfrm>
            <a:off x="3819525" y="1198008"/>
            <a:ext cx="1123950" cy="4905375"/>
          </a:xfrm>
          <a:prstGeom prst="rightBrace">
            <a:avLst/>
          </a:prstGeom>
          <a:noFill/>
          <a:ln w="222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6" name="TextBox 15"/>
          <p:cNvSpPr txBox="1"/>
          <p:nvPr/>
        </p:nvSpPr>
        <p:spPr>
          <a:xfrm>
            <a:off x="5190734" y="3189030"/>
            <a:ext cx="1515544" cy="923330"/>
          </a:xfrm>
          <a:prstGeom prst="rect">
            <a:avLst/>
          </a:prstGeom>
          <a:noFill/>
        </p:spPr>
        <p:txBody>
          <a:bodyPr wrap="square" rtlCol="0">
            <a:spAutoFit/>
          </a:bodyPr>
          <a:lstStyle/>
          <a:p>
            <a:r>
              <a:rPr lang="en-GB" i="1" dirty="0" smtClean="0"/>
              <a:t>I feel …</a:t>
            </a:r>
          </a:p>
          <a:p>
            <a:r>
              <a:rPr lang="en-GB" i="1" dirty="0" smtClean="0"/>
              <a:t>I think …</a:t>
            </a:r>
          </a:p>
          <a:p>
            <a:r>
              <a:rPr lang="en-GB" i="1" dirty="0" smtClean="0"/>
              <a:t>I want …</a:t>
            </a:r>
            <a:endParaRPr lang="en-GB" i="1" dirty="0"/>
          </a:p>
        </p:txBody>
      </p:sp>
    </p:spTree>
    <p:extLst>
      <p:ext uri="{BB962C8B-B14F-4D97-AF65-F5344CB8AC3E}">
        <p14:creationId xmlns:p14="http://schemas.microsoft.com/office/powerpoint/2010/main" val="2322617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D7B3EB"/>
          </a:solidFill>
          <a:ln>
            <a:solidFill>
              <a:srgbClr val="BC3AC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109728" y="109728"/>
            <a:ext cx="11960352" cy="6665976"/>
          </a:xfrm>
          <a:prstGeom prst="rect">
            <a:avLst/>
          </a:prstGeom>
          <a:noFill/>
          <a:ln w="38100">
            <a:solidFill>
              <a:srgbClr val="BE37FB"/>
            </a:solidFill>
          </a:ln>
          <a:effectLst>
            <a:softEdge rad="635000"/>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90417" y="3085200"/>
            <a:ext cx="2201583" cy="3772800"/>
          </a:xfrm>
          <a:prstGeom prst="rect">
            <a:avLst/>
          </a:prstGeom>
        </p:spPr>
      </p:pic>
      <p:sp>
        <p:nvSpPr>
          <p:cNvPr id="5" name="TextBox 4"/>
          <p:cNvSpPr txBox="1"/>
          <p:nvPr/>
        </p:nvSpPr>
        <p:spPr>
          <a:xfrm>
            <a:off x="472887" y="310838"/>
            <a:ext cx="8326174"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FOUR TYPES OF ABUSE</a:t>
            </a:r>
            <a:endParaRPr lang="en-GB" sz="2400" dirty="0">
              <a:ea typeface="Batang" panose="02030600000101010101" pitchFamily="18" charset="-127"/>
              <a:cs typeface="Aparajita" panose="020B0604020202020204" pitchFamily="34"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887" y="973613"/>
            <a:ext cx="4729163" cy="5511767"/>
          </a:xfrm>
          <a:prstGeom prst="rect">
            <a:avLst/>
          </a:prstGeom>
        </p:spPr>
      </p:pic>
      <p:sp>
        <p:nvSpPr>
          <p:cNvPr id="8" name="TextBox 7"/>
          <p:cNvSpPr txBox="1"/>
          <p:nvPr/>
        </p:nvSpPr>
        <p:spPr>
          <a:xfrm>
            <a:off x="600075" y="1552575"/>
            <a:ext cx="1917704" cy="369332"/>
          </a:xfrm>
          <a:prstGeom prst="rect">
            <a:avLst/>
          </a:prstGeom>
          <a:noFill/>
        </p:spPr>
        <p:txBody>
          <a:bodyPr wrap="none" rtlCol="0">
            <a:spAutoFit/>
          </a:bodyPr>
          <a:lstStyle/>
          <a:p>
            <a:pPr marL="342900" indent="-342900">
              <a:buAutoNum type="arabicParenR"/>
            </a:pPr>
            <a:r>
              <a:rPr lang="en-GB" dirty="0" smtClean="0"/>
              <a:t>EMOTIONAL -  </a:t>
            </a:r>
            <a:endParaRPr lang="en-GB" dirty="0"/>
          </a:p>
        </p:txBody>
      </p:sp>
      <p:sp>
        <p:nvSpPr>
          <p:cNvPr id="9" name="TextBox 8"/>
          <p:cNvSpPr txBox="1"/>
          <p:nvPr/>
        </p:nvSpPr>
        <p:spPr>
          <a:xfrm>
            <a:off x="5495925" y="1466850"/>
            <a:ext cx="5851082" cy="369332"/>
          </a:xfrm>
          <a:prstGeom prst="rect">
            <a:avLst/>
          </a:prstGeom>
          <a:noFill/>
        </p:spPr>
        <p:txBody>
          <a:bodyPr wrap="square" rtlCol="0">
            <a:spAutoFit/>
          </a:bodyPr>
          <a:lstStyle/>
          <a:p>
            <a:r>
              <a:rPr lang="en-GB" dirty="0" smtClean="0"/>
              <a:t>We’ve seen a couple of examples of this so far – let’s recap.</a:t>
            </a:r>
            <a:endParaRPr lang="en-GB" dirty="0"/>
          </a:p>
        </p:txBody>
      </p:sp>
      <p:sp>
        <p:nvSpPr>
          <p:cNvPr id="10" name="TextBox 9"/>
          <p:cNvSpPr txBox="1"/>
          <p:nvPr/>
        </p:nvSpPr>
        <p:spPr>
          <a:xfrm>
            <a:off x="600075" y="2680578"/>
            <a:ext cx="530915" cy="369332"/>
          </a:xfrm>
          <a:prstGeom prst="rect">
            <a:avLst/>
          </a:prstGeom>
          <a:noFill/>
        </p:spPr>
        <p:txBody>
          <a:bodyPr wrap="none" rtlCol="0">
            <a:spAutoFit/>
          </a:bodyPr>
          <a:lstStyle/>
          <a:p>
            <a:r>
              <a:rPr lang="en-GB" dirty="0"/>
              <a:t>2</a:t>
            </a:r>
            <a:r>
              <a:rPr lang="en-GB" dirty="0" smtClean="0"/>
              <a:t>)   </a:t>
            </a:r>
            <a:endParaRPr lang="en-GB" dirty="0"/>
          </a:p>
        </p:txBody>
      </p:sp>
      <p:sp>
        <p:nvSpPr>
          <p:cNvPr id="11" name="TextBox 10"/>
          <p:cNvSpPr txBox="1"/>
          <p:nvPr/>
        </p:nvSpPr>
        <p:spPr>
          <a:xfrm>
            <a:off x="600075" y="3808581"/>
            <a:ext cx="530915" cy="369332"/>
          </a:xfrm>
          <a:prstGeom prst="rect">
            <a:avLst/>
          </a:prstGeom>
          <a:noFill/>
        </p:spPr>
        <p:txBody>
          <a:bodyPr wrap="none" rtlCol="0">
            <a:spAutoFit/>
          </a:bodyPr>
          <a:lstStyle/>
          <a:p>
            <a:r>
              <a:rPr lang="en-GB" dirty="0" smtClean="0"/>
              <a:t>3)   </a:t>
            </a:r>
            <a:endParaRPr lang="en-GB" dirty="0"/>
          </a:p>
        </p:txBody>
      </p:sp>
      <p:sp>
        <p:nvSpPr>
          <p:cNvPr id="12" name="TextBox 11"/>
          <p:cNvSpPr txBox="1"/>
          <p:nvPr/>
        </p:nvSpPr>
        <p:spPr>
          <a:xfrm>
            <a:off x="600075" y="4930838"/>
            <a:ext cx="530915" cy="369332"/>
          </a:xfrm>
          <a:prstGeom prst="rect">
            <a:avLst/>
          </a:prstGeom>
          <a:noFill/>
        </p:spPr>
        <p:txBody>
          <a:bodyPr wrap="none" rtlCol="0">
            <a:spAutoFit/>
          </a:bodyPr>
          <a:lstStyle/>
          <a:p>
            <a:r>
              <a:rPr lang="en-GB" dirty="0" smtClean="0"/>
              <a:t>4)   </a:t>
            </a:r>
            <a:endParaRPr lang="en-GB" dirty="0"/>
          </a:p>
        </p:txBody>
      </p:sp>
      <p:pic>
        <p:nvPicPr>
          <p:cNvPr id="13" name="Picture 12"/>
          <p:cNvPicPr>
            <a:picLocks noChangeAspect="1"/>
          </p:cNvPicPr>
          <p:nvPr/>
        </p:nvPicPr>
        <p:blipFill>
          <a:blip r:embed="rId4"/>
          <a:stretch>
            <a:fillRect/>
          </a:stretch>
        </p:blipFill>
        <p:spPr>
          <a:xfrm>
            <a:off x="5600211" y="2643852"/>
            <a:ext cx="4201595" cy="2335904"/>
          </a:xfrm>
          <a:prstGeom prst="rect">
            <a:avLst/>
          </a:prstGeom>
        </p:spPr>
      </p:pic>
      <p:sp>
        <p:nvSpPr>
          <p:cNvPr id="14" name="TextBox 13"/>
          <p:cNvSpPr txBox="1"/>
          <p:nvPr/>
        </p:nvSpPr>
        <p:spPr>
          <a:xfrm>
            <a:off x="932207" y="2690103"/>
            <a:ext cx="2849218" cy="369332"/>
          </a:xfrm>
          <a:prstGeom prst="rect">
            <a:avLst/>
          </a:prstGeom>
          <a:noFill/>
        </p:spPr>
        <p:txBody>
          <a:bodyPr wrap="square" rtlCol="0">
            <a:spAutoFit/>
          </a:bodyPr>
          <a:lstStyle/>
          <a:p>
            <a:r>
              <a:rPr lang="en-GB" dirty="0" smtClean="0"/>
              <a:t>FINANCIAL - </a:t>
            </a:r>
            <a:endParaRPr lang="en-GB" dirty="0"/>
          </a:p>
        </p:txBody>
      </p:sp>
      <p:sp>
        <p:nvSpPr>
          <p:cNvPr id="15" name="TextBox 14"/>
          <p:cNvSpPr txBox="1"/>
          <p:nvPr/>
        </p:nvSpPr>
        <p:spPr>
          <a:xfrm>
            <a:off x="836957" y="1849877"/>
            <a:ext cx="4211293" cy="369332"/>
          </a:xfrm>
          <a:prstGeom prst="rect">
            <a:avLst/>
          </a:prstGeom>
          <a:noFill/>
        </p:spPr>
        <p:txBody>
          <a:bodyPr wrap="square" rtlCol="0">
            <a:spAutoFit/>
          </a:bodyPr>
          <a:lstStyle/>
          <a:p>
            <a:r>
              <a:rPr lang="en-GB" i="1" dirty="0"/>
              <a:t>g</a:t>
            </a:r>
            <a:r>
              <a:rPr lang="en-GB" i="1" dirty="0" smtClean="0"/>
              <a:t>irl’s bf on the phone, football ‘banter’</a:t>
            </a:r>
            <a:endParaRPr lang="en-GB" i="1" dirty="0"/>
          </a:p>
        </p:txBody>
      </p:sp>
    </p:spTree>
    <p:extLst>
      <p:ext uri="{BB962C8B-B14F-4D97-AF65-F5344CB8AC3E}">
        <p14:creationId xmlns:p14="http://schemas.microsoft.com/office/powerpoint/2010/main" val="3972906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D7B3EB"/>
          </a:solidFill>
          <a:ln>
            <a:solidFill>
              <a:srgbClr val="BC3AC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109728" y="109728"/>
            <a:ext cx="11960352" cy="6665976"/>
          </a:xfrm>
          <a:prstGeom prst="rect">
            <a:avLst/>
          </a:prstGeom>
          <a:noFill/>
          <a:ln w="38100">
            <a:solidFill>
              <a:srgbClr val="BE37FB"/>
            </a:solidFill>
          </a:ln>
          <a:effectLst>
            <a:softEdge rad="635000"/>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98565" y="3136392"/>
            <a:ext cx="2693435" cy="3721608"/>
          </a:xfrm>
          <a:prstGeom prst="rect">
            <a:avLst/>
          </a:prstGeom>
        </p:spPr>
      </p:pic>
      <p:sp>
        <p:nvSpPr>
          <p:cNvPr id="7" name="TextBox 6"/>
          <p:cNvSpPr txBox="1"/>
          <p:nvPr/>
        </p:nvSpPr>
        <p:spPr>
          <a:xfrm>
            <a:off x="472887" y="310838"/>
            <a:ext cx="8326174"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DRINKING &amp; ABUSE</a:t>
            </a:r>
            <a:endParaRPr lang="en-GB" sz="2400" dirty="0">
              <a:ea typeface="Batang" panose="02030600000101010101" pitchFamily="18" charset="-127"/>
              <a:cs typeface="Aparajita" panose="020B0604020202020204" pitchFamily="34" charset="0"/>
            </a:endParaRPr>
          </a:p>
        </p:txBody>
      </p:sp>
      <p:sp>
        <p:nvSpPr>
          <p:cNvPr id="2" name="TextBox 1"/>
          <p:cNvSpPr txBox="1"/>
          <p:nvPr/>
        </p:nvSpPr>
        <p:spPr>
          <a:xfrm>
            <a:off x="3314700" y="254666"/>
            <a:ext cx="8477250" cy="584775"/>
          </a:xfrm>
          <a:prstGeom prst="rect">
            <a:avLst/>
          </a:prstGeom>
          <a:noFill/>
        </p:spPr>
        <p:txBody>
          <a:bodyPr wrap="square" rtlCol="0">
            <a:spAutoFit/>
          </a:bodyPr>
          <a:lstStyle/>
          <a:p>
            <a:r>
              <a:rPr lang="en-GB" sz="1600" dirty="0" smtClean="0"/>
              <a:t>(The focus of this course in peer-on-peer abuse, not drink and drugs. If you are worried about yourself or a friend’s drinking, The Corner in Sheffield can help – details in booklet)</a:t>
            </a:r>
            <a:endParaRPr lang="en-GB" sz="1600"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887" y="973613"/>
            <a:ext cx="4729163" cy="5511767"/>
          </a:xfrm>
          <a:prstGeom prst="rect">
            <a:avLst/>
          </a:prstGeom>
        </p:spPr>
      </p:pic>
      <p:sp>
        <p:nvSpPr>
          <p:cNvPr id="9" name="TextBox 8"/>
          <p:cNvSpPr txBox="1"/>
          <p:nvPr/>
        </p:nvSpPr>
        <p:spPr>
          <a:xfrm>
            <a:off x="600075" y="1552575"/>
            <a:ext cx="1917704" cy="369332"/>
          </a:xfrm>
          <a:prstGeom prst="rect">
            <a:avLst/>
          </a:prstGeom>
          <a:noFill/>
        </p:spPr>
        <p:txBody>
          <a:bodyPr wrap="none" rtlCol="0">
            <a:spAutoFit/>
          </a:bodyPr>
          <a:lstStyle/>
          <a:p>
            <a:pPr marL="342900" indent="-342900">
              <a:buAutoNum type="arabicParenR"/>
            </a:pPr>
            <a:r>
              <a:rPr lang="en-GB" dirty="0" smtClean="0"/>
              <a:t>EMOTIONAL -  </a:t>
            </a:r>
            <a:endParaRPr lang="en-GB" dirty="0"/>
          </a:p>
        </p:txBody>
      </p:sp>
      <p:sp>
        <p:nvSpPr>
          <p:cNvPr id="10" name="TextBox 9"/>
          <p:cNvSpPr txBox="1"/>
          <p:nvPr/>
        </p:nvSpPr>
        <p:spPr>
          <a:xfrm>
            <a:off x="600075" y="2680578"/>
            <a:ext cx="530915" cy="369332"/>
          </a:xfrm>
          <a:prstGeom prst="rect">
            <a:avLst/>
          </a:prstGeom>
          <a:noFill/>
        </p:spPr>
        <p:txBody>
          <a:bodyPr wrap="none" rtlCol="0">
            <a:spAutoFit/>
          </a:bodyPr>
          <a:lstStyle/>
          <a:p>
            <a:r>
              <a:rPr lang="en-GB" dirty="0"/>
              <a:t>2</a:t>
            </a:r>
            <a:r>
              <a:rPr lang="en-GB" dirty="0" smtClean="0"/>
              <a:t>)   </a:t>
            </a:r>
            <a:endParaRPr lang="en-GB" dirty="0"/>
          </a:p>
        </p:txBody>
      </p:sp>
      <p:sp>
        <p:nvSpPr>
          <p:cNvPr id="11" name="TextBox 10"/>
          <p:cNvSpPr txBox="1"/>
          <p:nvPr/>
        </p:nvSpPr>
        <p:spPr>
          <a:xfrm>
            <a:off x="600075" y="3808581"/>
            <a:ext cx="530915" cy="369332"/>
          </a:xfrm>
          <a:prstGeom prst="rect">
            <a:avLst/>
          </a:prstGeom>
          <a:noFill/>
        </p:spPr>
        <p:txBody>
          <a:bodyPr wrap="none" rtlCol="0">
            <a:spAutoFit/>
          </a:bodyPr>
          <a:lstStyle/>
          <a:p>
            <a:r>
              <a:rPr lang="en-GB" dirty="0" smtClean="0"/>
              <a:t>3)   </a:t>
            </a:r>
            <a:endParaRPr lang="en-GB" dirty="0"/>
          </a:p>
        </p:txBody>
      </p:sp>
      <p:sp>
        <p:nvSpPr>
          <p:cNvPr id="12" name="TextBox 11"/>
          <p:cNvSpPr txBox="1"/>
          <p:nvPr/>
        </p:nvSpPr>
        <p:spPr>
          <a:xfrm>
            <a:off x="600075" y="4930838"/>
            <a:ext cx="530915" cy="369332"/>
          </a:xfrm>
          <a:prstGeom prst="rect">
            <a:avLst/>
          </a:prstGeom>
          <a:noFill/>
        </p:spPr>
        <p:txBody>
          <a:bodyPr wrap="none" rtlCol="0">
            <a:spAutoFit/>
          </a:bodyPr>
          <a:lstStyle/>
          <a:p>
            <a:r>
              <a:rPr lang="en-GB" dirty="0" smtClean="0"/>
              <a:t>4)   </a:t>
            </a:r>
            <a:endParaRPr lang="en-GB" dirty="0"/>
          </a:p>
        </p:txBody>
      </p:sp>
      <p:sp>
        <p:nvSpPr>
          <p:cNvPr id="13" name="TextBox 12"/>
          <p:cNvSpPr txBox="1"/>
          <p:nvPr/>
        </p:nvSpPr>
        <p:spPr>
          <a:xfrm>
            <a:off x="932207" y="2690103"/>
            <a:ext cx="2849218" cy="369332"/>
          </a:xfrm>
          <a:prstGeom prst="rect">
            <a:avLst/>
          </a:prstGeom>
          <a:noFill/>
        </p:spPr>
        <p:txBody>
          <a:bodyPr wrap="square" rtlCol="0">
            <a:spAutoFit/>
          </a:bodyPr>
          <a:lstStyle/>
          <a:p>
            <a:r>
              <a:rPr lang="en-GB" dirty="0" smtClean="0"/>
              <a:t>FINANCIAL - </a:t>
            </a:r>
            <a:endParaRPr lang="en-GB" dirty="0"/>
          </a:p>
        </p:txBody>
      </p:sp>
      <p:sp>
        <p:nvSpPr>
          <p:cNvPr id="3" name="TextBox 2"/>
          <p:cNvSpPr txBox="1"/>
          <p:nvPr/>
        </p:nvSpPr>
        <p:spPr>
          <a:xfrm>
            <a:off x="5486400" y="1552575"/>
            <a:ext cx="5915025" cy="646331"/>
          </a:xfrm>
          <a:prstGeom prst="rect">
            <a:avLst/>
          </a:prstGeom>
          <a:noFill/>
        </p:spPr>
        <p:txBody>
          <a:bodyPr wrap="square" rtlCol="0">
            <a:spAutoFit/>
          </a:bodyPr>
          <a:lstStyle/>
          <a:p>
            <a:r>
              <a:rPr lang="en-GB" dirty="0" smtClean="0"/>
              <a:t>How might being drunk, or being around people who are drunk, put as at greater risk of these types of abuse?</a:t>
            </a:r>
            <a:endParaRPr lang="en-GB" dirty="0"/>
          </a:p>
        </p:txBody>
      </p:sp>
      <p:sp>
        <p:nvSpPr>
          <p:cNvPr id="14" name="TextBox 13"/>
          <p:cNvSpPr txBox="1"/>
          <p:nvPr/>
        </p:nvSpPr>
        <p:spPr>
          <a:xfrm>
            <a:off x="5524500" y="3965067"/>
            <a:ext cx="3274561" cy="1477328"/>
          </a:xfrm>
          <a:prstGeom prst="rect">
            <a:avLst/>
          </a:prstGeom>
          <a:noFill/>
        </p:spPr>
        <p:txBody>
          <a:bodyPr wrap="square" rtlCol="0">
            <a:spAutoFit/>
          </a:bodyPr>
          <a:lstStyle/>
          <a:p>
            <a:r>
              <a:rPr lang="en-GB" dirty="0" smtClean="0"/>
              <a:t>NOTE: This is </a:t>
            </a:r>
            <a:r>
              <a:rPr lang="en-GB" i="1" dirty="0" smtClean="0"/>
              <a:t>not</a:t>
            </a:r>
            <a:r>
              <a:rPr lang="en-GB" dirty="0" smtClean="0"/>
              <a:t> about blaming the victim of abuse for being drunk, but about recognising risky situations so we can try and reduce that risk.</a:t>
            </a:r>
            <a:endParaRPr lang="en-GB" dirty="0"/>
          </a:p>
        </p:txBody>
      </p:sp>
    </p:spTree>
    <p:extLst>
      <p:ext uri="{BB962C8B-B14F-4D97-AF65-F5344CB8AC3E}">
        <p14:creationId xmlns:p14="http://schemas.microsoft.com/office/powerpoint/2010/main" val="3296736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525"/>
            <a:ext cx="12192000" cy="6858000"/>
          </a:xfrm>
          <a:prstGeom prst="rect">
            <a:avLst/>
          </a:prstGeom>
          <a:solidFill>
            <a:srgbClr val="B9E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83127" y="73892"/>
            <a:ext cx="12016509" cy="6696364"/>
          </a:xfrm>
          <a:prstGeom prst="rect">
            <a:avLst/>
          </a:prstGeom>
          <a:noFill/>
          <a:ln w="38100">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94927" y="3094725"/>
            <a:ext cx="2585457" cy="3772800"/>
          </a:xfrm>
          <a:prstGeom prst="rect">
            <a:avLst/>
          </a:prstGeom>
        </p:spPr>
      </p:pic>
      <p:sp>
        <p:nvSpPr>
          <p:cNvPr id="6" name="TextBox 5"/>
          <p:cNvSpPr txBox="1"/>
          <p:nvPr/>
        </p:nvSpPr>
        <p:spPr>
          <a:xfrm>
            <a:off x="472887" y="310838"/>
            <a:ext cx="8326174"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HARM REDUCTION</a:t>
            </a:r>
            <a:endParaRPr lang="en-GB" sz="2400" dirty="0">
              <a:ea typeface="Batang" panose="02030600000101010101" pitchFamily="18" charset="-127"/>
              <a:cs typeface="Aparajita" panose="020B0604020202020204" pitchFamily="34" charset="0"/>
            </a:endParaRPr>
          </a:p>
        </p:txBody>
      </p:sp>
      <p:sp>
        <p:nvSpPr>
          <p:cNvPr id="3" name="TextBox 2"/>
          <p:cNvSpPr txBox="1"/>
          <p:nvPr/>
        </p:nvSpPr>
        <p:spPr>
          <a:xfrm>
            <a:off x="472887" y="997838"/>
            <a:ext cx="10953750" cy="923330"/>
          </a:xfrm>
          <a:prstGeom prst="rect">
            <a:avLst/>
          </a:prstGeom>
          <a:noFill/>
        </p:spPr>
        <p:txBody>
          <a:bodyPr wrap="square" rtlCol="0">
            <a:spAutoFit/>
          </a:bodyPr>
          <a:lstStyle/>
          <a:p>
            <a:r>
              <a:rPr lang="en-GB" dirty="0" smtClean="0"/>
              <a:t>Completely avoiding harm isn’t always possible – or something we want.</a:t>
            </a:r>
          </a:p>
          <a:p>
            <a:endParaRPr lang="en-GB" dirty="0"/>
          </a:p>
          <a:p>
            <a:r>
              <a:rPr lang="en-GB" dirty="0" smtClean="0"/>
              <a:t>If we are going to drink, what can we do to reduce the risk of coming to any harm? Explain the pictures.</a:t>
            </a:r>
            <a:endParaRPr lang="en-GB" dirty="0"/>
          </a:p>
        </p:txBody>
      </p:sp>
      <p:pic>
        <p:nvPicPr>
          <p:cNvPr id="8" name="Picture 7"/>
          <p:cNvPicPr>
            <a:picLocks noChangeAspect="1"/>
          </p:cNvPicPr>
          <p:nvPr/>
        </p:nvPicPr>
        <p:blipFill>
          <a:blip r:embed="rId3"/>
          <a:stretch>
            <a:fillRect/>
          </a:stretch>
        </p:blipFill>
        <p:spPr>
          <a:xfrm>
            <a:off x="4114800" y="3514966"/>
            <a:ext cx="2514600" cy="1582986"/>
          </a:xfrm>
          <a:prstGeom prst="rect">
            <a:avLst/>
          </a:prstGeom>
        </p:spPr>
      </p:pic>
      <p:sp>
        <p:nvSpPr>
          <p:cNvPr id="11" name="AutoShape 2" descr="What Happens To Your Skin When You Drink Water | Eat This Not Tha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 name="Oval 17"/>
          <p:cNvSpPr/>
          <p:nvPr/>
        </p:nvSpPr>
        <p:spPr>
          <a:xfrm>
            <a:off x="1552575" y="2427829"/>
            <a:ext cx="7639050" cy="3963446"/>
          </a:xfrm>
          <a:prstGeom prst="ellipse">
            <a:avLst/>
          </a:prstGeom>
          <a:noFill/>
          <a:ln w="317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67541" y="4902111"/>
            <a:ext cx="924963" cy="1321375"/>
          </a:xfrm>
          <a:prstGeom prst="rect">
            <a:avLst/>
          </a:prstGeom>
        </p:spPr>
      </p:pic>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46395" y="2516336"/>
            <a:ext cx="2181228" cy="1635921"/>
          </a:xfrm>
          <a:prstGeom prst="rect">
            <a:avLst/>
          </a:prstGeom>
        </p:spPr>
      </p:pic>
      <p:pic>
        <p:nvPicPr>
          <p:cNvPr id="12" name="Picture 11"/>
          <p:cNvPicPr>
            <a:picLocks noChangeAspect="1"/>
          </p:cNvPicPr>
          <p:nvPr/>
        </p:nvPicPr>
        <p:blipFill>
          <a:blip r:embed="rId6"/>
          <a:stretch>
            <a:fillRect/>
          </a:stretch>
        </p:blipFill>
        <p:spPr>
          <a:xfrm>
            <a:off x="7228437" y="5075347"/>
            <a:ext cx="1609725" cy="1179646"/>
          </a:xfrm>
          <a:prstGeom prst="rect">
            <a:avLst/>
          </a:prstGeom>
        </p:spPr>
      </p:pic>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51938" y="4631459"/>
            <a:ext cx="2533650" cy="2533650"/>
          </a:xfrm>
          <a:prstGeom prst="rect">
            <a:avLst/>
          </a:prstGeom>
        </p:spPr>
      </p:pic>
      <p:pic>
        <p:nvPicPr>
          <p:cNvPr id="13" name="Picture 12"/>
          <p:cNvPicPr>
            <a:picLocks noChangeAspect="1"/>
          </p:cNvPicPr>
          <p:nvPr/>
        </p:nvPicPr>
        <p:blipFill rotWithShape="1">
          <a:blip r:embed="rId8" cstate="print">
            <a:extLst>
              <a:ext uri="{28A0092B-C50C-407E-A947-70E740481C1C}">
                <a14:useLocalDpi xmlns:a14="http://schemas.microsoft.com/office/drawing/2010/main" val="0"/>
              </a:ext>
            </a:extLst>
          </a:blip>
          <a:srcRect t="-20621" r="9355"/>
          <a:stretch/>
        </p:blipFill>
        <p:spPr>
          <a:xfrm>
            <a:off x="1396387" y="2409357"/>
            <a:ext cx="1845757" cy="1637436"/>
          </a:xfrm>
          <a:prstGeom prst="rect">
            <a:avLst/>
          </a:prstGeom>
        </p:spPr>
      </p:pic>
      <p:pic>
        <p:nvPicPr>
          <p:cNvPr id="9" name="Picture 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548498" y="2003454"/>
            <a:ext cx="1724315" cy="903793"/>
          </a:xfrm>
          <a:prstGeom prst="rect">
            <a:avLst/>
          </a:prstGeom>
        </p:spPr>
      </p:pic>
    </p:spTree>
    <p:extLst>
      <p:ext uri="{BB962C8B-B14F-4D97-AF65-F5344CB8AC3E}">
        <p14:creationId xmlns:p14="http://schemas.microsoft.com/office/powerpoint/2010/main" val="29238975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362</TotalTime>
  <Words>709</Words>
  <Application>Microsoft Office PowerPoint</Application>
  <PresentationFormat>Widescreen</PresentationFormat>
  <Paragraphs>67</Paragraphs>
  <Slides>10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Batang</vt:lpstr>
      <vt:lpstr>Aparajita</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Liz Lynch Smith</dc:creator>
  <cp:lastModifiedBy>Liz Lynch Smith</cp:lastModifiedBy>
  <cp:revision>20</cp:revision>
  <dcterms:created xsi:type="dcterms:W3CDTF">2020-12-14T09:30:58Z</dcterms:created>
  <dcterms:modified xsi:type="dcterms:W3CDTF">2020-12-14T15:33:17Z</dcterms:modified>
</cp:coreProperties>
</file>